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8" r:id="rId1"/>
  </p:sldMasterIdLst>
  <p:notesMasterIdLst>
    <p:notesMasterId r:id="rId59"/>
  </p:notesMasterIdLst>
  <p:sldIdLst>
    <p:sldId id="327" r:id="rId2"/>
    <p:sldId id="375" r:id="rId3"/>
    <p:sldId id="330" r:id="rId4"/>
    <p:sldId id="331" r:id="rId5"/>
    <p:sldId id="333" r:id="rId6"/>
    <p:sldId id="334" r:id="rId7"/>
    <p:sldId id="335" r:id="rId8"/>
    <p:sldId id="337" r:id="rId9"/>
    <p:sldId id="368" r:id="rId10"/>
    <p:sldId id="339" r:id="rId11"/>
    <p:sldId id="340" r:id="rId12"/>
    <p:sldId id="341" r:id="rId13"/>
    <p:sldId id="342" r:id="rId14"/>
    <p:sldId id="343" r:id="rId15"/>
    <p:sldId id="344" r:id="rId16"/>
    <p:sldId id="345" r:id="rId17"/>
    <p:sldId id="369" r:id="rId18"/>
    <p:sldId id="370" r:id="rId19"/>
    <p:sldId id="371" r:id="rId20"/>
    <p:sldId id="372" r:id="rId21"/>
    <p:sldId id="373" r:id="rId22"/>
    <p:sldId id="374" r:id="rId23"/>
    <p:sldId id="346" r:id="rId24"/>
    <p:sldId id="351" r:id="rId25"/>
    <p:sldId id="347" r:id="rId26"/>
    <p:sldId id="348" r:id="rId27"/>
    <p:sldId id="349" r:id="rId28"/>
    <p:sldId id="350" r:id="rId29"/>
    <p:sldId id="352" r:id="rId30"/>
    <p:sldId id="353" r:id="rId31"/>
    <p:sldId id="354" r:id="rId32"/>
    <p:sldId id="355" r:id="rId33"/>
    <p:sldId id="357" r:id="rId34"/>
    <p:sldId id="356" r:id="rId35"/>
    <p:sldId id="358" r:id="rId36"/>
    <p:sldId id="359" r:id="rId37"/>
    <p:sldId id="360" r:id="rId38"/>
    <p:sldId id="361" r:id="rId39"/>
    <p:sldId id="362" r:id="rId40"/>
    <p:sldId id="363" r:id="rId41"/>
    <p:sldId id="364" r:id="rId42"/>
    <p:sldId id="365" r:id="rId43"/>
    <p:sldId id="366" r:id="rId44"/>
    <p:sldId id="367" r:id="rId45"/>
    <p:sldId id="376" r:id="rId46"/>
    <p:sldId id="377" r:id="rId47"/>
    <p:sldId id="378" r:id="rId48"/>
    <p:sldId id="379" r:id="rId49"/>
    <p:sldId id="380" r:id="rId50"/>
    <p:sldId id="381" r:id="rId51"/>
    <p:sldId id="382" r:id="rId52"/>
    <p:sldId id="383" r:id="rId53"/>
    <p:sldId id="384" r:id="rId54"/>
    <p:sldId id="385" r:id="rId55"/>
    <p:sldId id="386" r:id="rId56"/>
    <p:sldId id="387" r:id="rId57"/>
    <p:sldId id="388"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CEFB3F-2275-B162-2D3C-DA2B408055CC}" name="Natalie Culligan" initials="" userId="S::Natalie.Culligan@mu.ie::6670b312-8e12-4115-bdf8-c271d5d40f7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DB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1"/>
    <p:restoredTop sz="86715"/>
  </p:normalViewPr>
  <p:slideViewPr>
    <p:cSldViewPr snapToGrid="0">
      <p:cViewPr varScale="1">
        <p:scale>
          <a:sx n="92" d="100"/>
          <a:sy n="92" d="100"/>
        </p:scale>
        <p:origin x="1408" y="176"/>
      </p:cViewPr>
      <p:guideLst/>
    </p:cSldViewPr>
  </p:slideViewPr>
  <p:outlineViewPr>
    <p:cViewPr>
      <p:scale>
        <a:sx n="33" d="100"/>
        <a:sy n="33" d="100"/>
      </p:scale>
      <p:origin x="0" y="-8656"/>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2DB595-70DE-450D-9C48-961678FDEEB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A013AC9-EDFF-4A7A-ACF3-C16A7A39834A}">
      <dgm:prSet/>
      <dgm:spPr/>
      <dgm:t>
        <a:bodyPr/>
        <a:lstStyle/>
        <a:p>
          <a:r>
            <a:rPr lang="en-IE"/>
            <a:t>If we have a palindrome like </a:t>
          </a:r>
          <a:r>
            <a:rPr lang="en-IE" b="1"/>
            <a:t>radar</a:t>
          </a:r>
          <a:r>
            <a:rPr lang="en-IE"/>
            <a:t> we can check if the first and last letters are the same</a:t>
          </a:r>
          <a:endParaRPr lang="en-US"/>
        </a:p>
      </dgm:t>
    </dgm:pt>
    <dgm:pt modelId="{4EB7E2ED-5C19-4918-B993-0692312947CD}" type="parTrans" cxnId="{0F043FB8-8517-4595-8BE1-D8D8CAD84586}">
      <dgm:prSet/>
      <dgm:spPr/>
      <dgm:t>
        <a:bodyPr/>
        <a:lstStyle/>
        <a:p>
          <a:endParaRPr lang="en-US"/>
        </a:p>
      </dgm:t>
    </dgm:pt>
    <dgm:pt modelId="{963ECB03-4D2E-41CE-9C6D-722AA9E775BE}" type="sibTrans" cxnId="{0F043FB8-8517-4595-8BE1-D8D8CAD84586}">
      <dgm:prSet/>
      <dgm:spPr/>
      <dgm:t>
        <a:bodyPr/>
        <a:lstStyle/>
        <a:p>
          <a:endParaRPr lang="en-US"/>
        </a:p>
      </dgm:t>
    </dgm:pt>
    <dgm:pt modelId="{B2E9EA43-941D-4BF6-87D3-766E79F81764}">
      <dgm:prSet/>
      <dgm:spPr/>
      <dgm:t>
        <a:bodyPr/>
        <a:lstStyle/>
        <a:p>
          <a:r>
            <a:rPr lang="en-IE"/>
            <a:t>If they are not then it is not a palindrome</a:t>
          </a:r>
          <a:endParaRPr lang="en-US"/>
        </a:p>
      </dgm:t>
    </dgm:pt>
    <dgm:pt modelId="{C09805C3-90EE-4333-8AA6-D488CA40ECC2}" type="parTrans" cxnId="{25E481C5-FA9E-452D-93F6-E01FA8B3B8D8}">
      <dgm:prSet/>
      <dgm:spPr/>
      <dgm:t>
        <a:bodyPr/>
        <a:lstStyle/>
        <a:p>
          <a:endParaRPr lang="en-US"/>
        </a:p>
      </dgm:t>
    </dgm:pt>
    <dgm:pt modelId="{3ED9D893-A891-4485-8C5B-5207A571E1C4}" type="sibTrans" cxnId="{25E481C5-FA9E-452D-93F6-E01FA8B3B8D8}">
      <dgm:prSet/>
      <dgm:spPr/>
      <dgm:t>
        <a:bodyPr/>
        <a:lstStyle/>
        <a:p>
          <a:endParaRPr lang="en-US"/>
        </a:p>
      </dgm:t>
    </dgm:pt>
    <dgm:pt modelId="{6C5B2558-EB31-443C-8FFC-9636461988C2}">
      <dgm:prSet/>
      <dgm:spPr/>
      <dgm:t>
        <a:bodyPr/>
        <a:lstStyle/>
        <a:p>
          <a:r>
            <a:rPr lang="en-IE"/>
            <a:t>We now need to check the middle letters to see if they are a palindrome</a:t>
          </a:r>
          <a:endParaRPr lang="en-US"/>
        </a:p>
      </dgm:t>
    </dgm:pt>
    <dgm:pt modelId="{64D8813C-B6D8-4E3F-BAC8-951CCCE2F013}" type="parTrans" cxnId="{9D7B2847-AD50-4F05-9D75-CA5E9B43E0B9}">
      <dgm:prSet/>
      <dgm:spPr/>
      <dgm:t>
        <a:bodyPr/>
        <a:lstStyle/>
        <a:p>
          <a:endParaRPr lang="en-US"/>
        </a:p>
      </dgm:t>
    </dgm:pt>
    <dgm:pt modelId="{433CA31B-A843-4AFD-ABAA-577986231EA6}" type="sibTrans" cxnId="{9D7B2847-AD50-4F05-9D75-CA5E9B43E0B9}">
      <dgm:prSet/>
      <dgm:spPr/>
      <dgm:t>
        <a:bodyPr/>
        <a:lstStyle/>
        <a:p>
          <a:endParaRPr lang="en-US"/>
        </a:p>
      </dgm:t>
    </dgm:pt>
    <dgm:pt modelId="{209788BE-B672-4135-9127-F29E22368647}">
      <dgm:prSet/>
      <dgm:spPr/>
      <dgm:t>
        <a:bodyPr/>
        <a:lstStyle/>
        <a:p>
          <a:r>
            <a:rPr lang="en-IE"/>
            <a:t>Call the recursive method on the middle letters</a:t>
          </a:r>
          <a:endParaRPr lang="en-US"/>
        </a:p>
      </dgm:t>
    </dgm:pt>
    <dgm:pt modelId="{A5AFE634-2B50-4DF8-8F58-2B4F4298E14D}" type="parTrans" cxnId="{458BDFA3-6868-4E5D-A12A-0779D4BE2FB1}">
      <dgm:prSet/>
      <dgm:spPr/>
      <dgm:t>
        <a:bodyPr/>
        <a:lstStyle/>
        <a:p>
          <a:endParaRPr lang="en-US"/>
        </a:p>
      </dgm:t>
    </dgm:pt>
    <dgm:pt modelId="{9A2D1B9C-106A-4611-A2FC-15FEF5015EEF}" type="sibTrans" cxnId="{458BDFA3-6868-4E5D-A12A-0779D4BE2FB1}">
      <dgm:prSet/>
      <dgm:spPr/>
      <dgm:t>
        <a:bodyPr/>
        <a:lstStyle/>
        <a:p>
          <a:endParaRPr lang="en-US"/>
        </a:p>
      </dgm:t>
    </dgm:pt>
    <dgm:pt modelId="{C9623481-428A-8641-B93F-7155B39529D9}" type="pres">
      <dgm:prSet presAssocID="{A32DB595-70DE-450D-9C48-961678FDEEBE}" presName="vert0" presStyleCnt="0">
        <dgm:presLayoutVars>
          <dgm:dir/>
          <dgm:animOne val="branch"/>
          <dgm:animLvl val="lvl"/>
        </dgm:presLayoutVars>
      </dgm:prSet>
      <dgm:spPr/>
    </dgm:pt>
    <dgm:pt modelId="{A7778871-5173-2F49-9757-8B6F5E3F6600}" type="pres">
      <dgm:prSet presAssocID="{7A013AC9-EDFF-4A7A-ACF3-C16A7A39834A}" presName="thickLine" presStyleLbl="alignNode1" presStyleIdx="0" presStyleCnt="4"/>
      <dgm:spPr/>
    </dgm:pt>
    <dgm:pt modelId="{9A2100D7-71EA-004D-B01F-859A4467A890}" type="pres">
      <dgm:prSet presAssocID="{7A013AC9-EDFF-4A7A-ACF3-C16A7A39834A}" presName="horz1" presStyleCnt="0"/>
      <dgm:spPr/>
    </dgm:pt>
    <dgm:pt modelId="{77130492-73BB-324F-BE65-1A7C1FE2FABD}" type="pres">
      <dgm:prSet presAssocID="{7A013AC9-EDFF-4A7A-ACF3-C16A7A39834A}" presName="tx1" presStyleLbl="revTx" presStyleIdx="0" presStyleCnt="4"/>
      <dgm:spPr/>
    </dgm:pt>
    <dgm:pt modelId="{3AC320B6-CD36-EB44-8AE9-EED47EAD9AB3}" type="pres">
      <dgm:prSet presAssocID="{7A013AC9-EDFF-4A7A-ACF3-C16A7A39834A}" presName="vert1" presStyleCnt="0"/>
      <dgm:spPr/>
    </dgm:pt>
    <dgm:pt modelId="{0793E6C8-2879-A045-A5FD-FC312B6F097A}" type="pres">
      <dgm:prSet presAssocID="{B2E9EA43-941D-4BF6-87D3-766E79F81764}" presName="thickLine" presStyleLbl="alignNode1" presStyleIdx="1" presStyleCnt="4"/>
      <dgm:spPr/>
    </dgm:pt>
    <dgm:pt modelId="{9BCDF1D2-10F9-BD43-A6DE-B9127B0E66A7}" type="pres">
      <dgm:prSet presAssocID="{B2E9EA43-941D-4BF6-87D3-766E79F81764}" presName="horz1" presStyleCnt="0"/>
      <dgm:spPr/>
    </dgm:pt>
    <dgm:pt modelId="{E1389F24-B399-9E49-B3C5-14DAC292DDC0}" type="pres">
      <dgm:prSet presAssocID="{B2E9EA43-941D-4BF6-87D3-766E79F81764}" presName="tx1" presStyleLbl="revTx" presStyleIdx="1" presStyleCnt="4"/>
      <dgm:spPr/>
    </dgm:pt>
    <dgm:pt modelId="{77A6CC58-5EA6-9E44-8798-D9941E020C01}" type="pres">
      <dgm:prSet presAssocID="{B2E9EA43-941D-4BF6-87D3-766E79F81764}" presName="vert1" presStyleCnt="0"/>
      <dgm:spPr/>
    </dgm:pt>
    <dgm:pt modelId="{5DA98324-1947-AA4E-BEB4-51AEA6874AF4}" type="pres">
      <dgm:prSet presAssocID="{6C5B2558-EB31-443C-8FFC-9636461988C2}" presName="thickLine" presStyleLbl="alignNode1" presStyleIdx="2" presStyleCnt="4"/>
      <dgm:spPr/>
    </dgm:pt>
    <dgm:pt modelId="{AB4EF78A-3EDC-2A4B-900D-9EED7F2A2CBB}" type="pres">
      <dgm:prSet presAssocID="{6C5B2558-EB31-443C-8FFC-9636461988C2}" presName="horz1" presStyleCnt="0"/>
      <dgm:spPr/>
    </dgm:pt>
    <dgm:pt modelId="{5D09C210-AAFC-2C40-83C0-18F7FF6AE1CE}" type="pres">
      <dgm:prSet presAssocID="{6C5B2558-EB31-443C-8FFC-9636461988C2}" presName="tx1" presStyleLbl="revTx" presStyleIdx="2" presStyleCnt="4"/>
      <dgm:spPr/>
    </dgm:pt>
    <dgm:pt modelId="{B6D9B223-87D7-4141-9969-BCA258053221}" type="pres">
      <dgm:prSet presAssocID="{6C5B2558-EB31-443C-8FFC-9636461988C2}" presName="vert1" presStyleCnt="0"/>
      <dgm:spPr/>
    </dgm:pt>
    <dgm:pt modelId="{49B48191-2C2B-B640-901C-8BE320A17562}" type="pres">
      <dgm:prSet presAssocID="{209788BE-B672-4135-9127-F29E22368647}" presName="thickLine" presStyleLbl="alignNode1" presStyleIdx="3" presStyleCnt="4"/>
      <dgm:spPr/>
    </dgm:pt>
    <dgm:pt modelId="{8E47F556-DB04-A049-BE4D-481740A6C8A3}" type="pres">
      <dgm:prSet presAssocID="{209788BE-B672-4135-9127-F29E22368647}" presName="horz1" presStyleCnt="0"/>
      <dgm:spPr/>
    </dgm:pt>
    <dgm:pt modelId="{F12F4C2F-D5D6-904E-89E5-3619BD805A5C}" type="pres">
      <dgm:prSet presAssocID="{209788BE-B672-4135-9127-F29E22368647}" presName="tx1" presStyleLbl="revTx" presStyleIdx="3" presStyleCnt="4"/>
      <dgm:spPr/>
    </dgm:pt>
    <dgm:pt modelId="{44425081-100D-6A42-8AE3-079D8F65C4A5}" type="pres">
      <dgm:prSet presAssocID="{209788BE-B672-4135-9127-F29E22368647}" presName="vert1" presStyleCnt="0"/>
      <dgm:spPr/>
    </dgm:pt>
  </dgm:ptLst>
  <dgm:cxnLst>
    <dgm:cxn modelId="{9D7B2847-AD50-4F05-9D75-CA5E9B43E0B9}" srcId="{A32DB595-70DE-450D-9C48-961678FDEEBE}" destId="{6C5B2558-EB31-443C-8FFC-9636461988C2}" srcOrd="2" destOrd="0" parTransId="{64D8813C-B6D8-4E3F-BAC8-951CCCE2F013}" sibTransId="{433CA31B-A843-4AFD-ABAA-577986231EA6}"/>
    <dgm:cxn modelId="{91EDD36C-932F-124D-8234-AB485589D7BF}" type="presOf" srcId="{A32DB595-70DE-450D-9C48-961678FDEEBE}" destId="{C9623481-428A-8641-B93F-7155B39529D9}" srcOrd="0" destOrd="0" presId="urn:microsoft.com/office/officeart/2008/layout/LinedList"/>
    <dgm:cxn modelId="{1F1F1382-9C25-B14F-A51A-7291519974B7}" type="presOf" srcId="{209788BE-B672-4135-9127-F29E22368647}" destId="{F12F4C2F-D5D6-904E-89E5-3619BD805A5C}" srcOrd="0" destOrd="0" presId="urn:microsoft.com/office/officeart/2008/layout/LinedList"/>
    <dgm:cxn modelId="{0BCA2E88-1A7D-CD46-8D05-90829E3E04B6}" type="presOf" srcId="{7A013AC9-EDFF-4A7A-ACF3-C16A7A39834A}" destId="{77130492-73BB-324F-BE65-1A7C1FE2FABD}" srcOrd="0" destOrd="0" presId="urn:microsoft.com/office/officeart/2008/layout/LinedList"/>
    <dgm:cxn modelId="{458BDFA3-6868-4E5D-A12A-0779D4BE2FB1}" srcId="{A32DB595-70DE-450D-9C48-961678FDEEBE}" destId="{209788BE-B672-4135-9127-F29E22368647}" srcOrd="3" destOrd="0" parTransId="{A5AFE634-2B50-4DF8-8F58-2B4F4298E14D}" sibTransId="{9A2D1B9C-106A-4611-A2FC-15FEF5015EEF}"/>
    <dgm:cxn modelId="{0F043FB8-8517-4595-8BE1-D8D8CAD84586}" srcId="{A32DB595-70DE-450D-9C48-961678FDEEBE}" destId="{7A013AC9-EDFF-4A7A-ACF3-C16A7A39834A}" srcOrd="0" destOrd="0" parTransId="{4EB7E2ED-5C19-4918-B993-0692312947CD}" sibTransId="{963ECB03-4D2E-41CE-9C6D-722AA9E775BE}"/>
    <dgm:cxn modelId="{25E481C5-FA9E-452D-93F6-E01FA8B3B8D8}" srcId="{A32DB595-70DE-450D-9C48-961678FDEEBE}" destId="{B2E9EA43-941D-4BF6-87D3-766E79F81764}" srcOrd="1" destOrd="0" parTransId="{C09805C3-90EE-4333-8AA6-D488CA40ECC2}" sibTransId="{3ED9D893-A891-4485-8C5B-5207A571E1C4}"/>
    <dgm:cxn modelId="{3C672FD6-3A09-9F45-B97D-C3A6C642526A}" type="presOf" srcId="{B2E9EA43-941D-4BF6-87D3-766E79F81764}" destId="{E1389F24-B399-9E49-B3C5-14DAC292DDC0}" srcOrd="0" destOrd="0" presId="urn:microsoft.com/office/officeart/2008/layout/LinedList"/>
    <dgm:cxn modelId="{84E0B8E4-327D-084B-87F8-91BBDEC98981}" type="presOf" srcId="{6C5B2558-EB31-443C-8FFC-9636461988C2}" destId="{5D09C210-AAFC-2C40-83C0-18F7FF6AE1CE}" srcOrd="0" destOrd="0" presId="urn:microsoft.com/office/officeart/2008/layout/LinedList"/>
    <dgm:cxn modelId="{F765C0B3-12AF-804A-8F1B-40B7B183BAAC}" type="presParOf" srcId="{C9623481-428A-8641-B93F-7155B39529D9}" destId="{A7778871-5173-2F49-9757-8B6F5E3F6600}" srcOrd="0" destOrd="0" presId="urn:microsoft.com/office/officeart/2008/layout/LinedList"/>
    <dgm:cxn modelId="{C6A31A94-80B8-704D-8D50-66A46549CE48}" type="presParOf" srcId="{C9623481-428A-8641-B93F-7155B39529D9}" destId="{9A2100D7-71EA-004D-B01F-859A4467A890}" srcOrd="1" destOrd="0" presId="urn:microsoft.com/office/officeart/2008/layout/LinedList"/>
    <dgm:cxn modelId="{8A9425D8-3724-234D-9FCD-7C58B6884E55}" type="presParOf" srcId="{9A2100D7-71EA-004D-B01F-859A4467A890}" destId="{77130492-73BB-324F-BE65-1A7C1FE2FABD}" srcOrd="0" destOrd="0" presId="urn:microsoft.com/office/officeart/2008/layout/LinedList"/>
    <dgm:cxn modelId="{419CDFC2-72CA-0A47-9599-AF51E14AE7F0}" type="presParOf" srcId="{9A2100D7-71EA-004D-B01F-859A4467A890}" destId="{3AC320B6-CD36-EB44-8AE9-EED47EAD9AB3}" srcOrd="1" destOrd="0" presId="urn:microsoft.com/office/officeart/2008/layout/LinedList"/>
    <dgm:cxn modelId="{6ECF92AC-F505-DC43-8A8B-F14CA147E35D}" type="presParOf" srcId="{C9623481-428A-8641-B93F-7155B39529D9}" destId="{0793E6C8-2879-A045-A5FD-FC312B6F097A}" srcOrd="2" destOrd="0" presId="urn:microsoft.com/office/officeart/2008/layout/LinedList"/>
    <dgm:cxn modelId="{37CF45D6-4E2C-C04E-A644-4EA85F75D146}" type="presParOf" srcId="{C9623481-428A-8641-B93F-7155B39529D9}" destId="{9BCDF1D2-10F9-BD43-A6DE-B9127B0E66A7}" srcOrd="3" destOrd="0" presId="urn:microsoft.com/office/officeart/2008/layout/LinedList"/>
    <dgm:cxn modelId="{53CA17A8-73D1-6B41-8B67-475CECAF8788}" type="presParOf" srcId="{9BCDF1D2-10F9-BD43-A6DE-B9127B0E66A7}" destId="{E1389F24-B399-9E49-B3C5-14DAC292DDC0}" srcOrd="0" destOrd="0" presId="urn:microsoft.com/office/officeart/2008/layout/LinedList"/>
    <dgm:cxn modelId="{6DC65056-C0D5-B94B-B9FF-DDB302C4E765}" type="presParOf" srcId="{9BCDF1D2-10F9-BD43-A6DE-B9127B0E66A7}" destId="{77A6CC58-5EA6-9E44-8798-D9941E020C01}" srcOrd="1" destOrd="0" presId="urn:microsoft.com/office/officeart/2008/layout/LinedList"/>
    <dgm:cxn modelId="{3C846541-0AE4-334C-A0C7-4112FB53B3AD}" type="presParOf" srcId="{C9623481-428A-8641-B93F-7155B39529D9}" destId="{5DA98324-1947-AA4E-BEB4-51AEA6874AF4}" srcOrd="4" destOrd="0" presId="urn:microsoft.com/office/officeart/2008/layout/LinedList"/>
    <dgm:cxn modelId="{D7A43D5D-28CA-9246-8CB9-BA6F45A08FB0}" type="presParOf" srcId="{C9623481-428A-8641-B93F-7155B39529D9}" destId="{AB4EF78A-3EDC-2A4B-900D-9EED7F2A2CBB}" srcOrd="5" destOrd="0" presId="urn:microsoft.com/office/officeart/2008/layout/LinedList"/>
    <dgm:cxn modelId="{E65F80C3-9506-7B42-9D66-6BC124479FDF}" type="presParOf" srcId="{AB4EF78A-3EDC-2A4B-900D-9EED7F2A2CBB}" destId="{5D09C210-AAFC-2C40-83C0-18F7FF6AE1CE}" srcOrd="0" destOrd="0" presId="urn:microsoft.com/office/officeart/2008/layout/LinedList"/>
    <dgm:cxn modelId="{AEE6810F-ED6E-844A-B479-6D9F176C3414}" type="presParOf" srcId="{AB4EF78A-3EDC-2A4B-900D-9EED7F2A2CBB}" destId="{B6D9B223-87D7-4141-9969-BCA258053221}" srcOrd="1" destOrd="0" presId="urn:microsoft.com/office/officeart/2008/layout/LinedList"/>
    <dgm:cxn modelId="{3B8A180C-3C90-C240-94B4-447BE1CD7AD2}" type="presParOf" srcId="{C9623481-428A-8641-B93F-7155B39529D9}" destId="{49B48191-2C2B-B640-901C-8BE320A17562}" srcOrd="6" destOrd="0" presId="urn:microsoft.com/office/officeart/2008/layout/LinedList"/>
    <dgm:cxn modelId="{07B943E1-DC38-314C-8D97-093317D13A06}" type="presParOf" srcId="{C9623481-428A-8641-B93F-7155B39529D9}" destId="{8E47F556-DB04-A049-BE4D-481740A6C8A3}" srcOrd="7" destOrd="0" presId="urn:microsoft.com/office/officeart/2008/layout/LinedList"/>
    <dgm:cxn modelId="{C5AEFB66-E0BB-3249-85F8-CE58A26D6DEE}" type="presParOf" srcId="{8E47F556-DB04-A049-BE4D-481740A6C8A3}" destId="{F12F4C2F-D5D6-904E-89E5-3619BD805A5C}" srcOrd="0" destOrd="0" presId="urn:microsoft.com/office/officeart/2008/layout/LinedList"/>
    <dgm:cxn modelId="{E4D725A2-E6E4-C649-8E50-36F257AB5B88}" type="presParOf" srcId="{8E47F556-DB04-A049-BE4D-481740A6C8A3}" destId="{44425081-100D-6A42-8AE3-079D8F65C4A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C46FB0-4132-4651-B9EB-C88494C40BD7}"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2EB8B283-FA89-4E8B-A9EB-DFAB68D9A207}">
      <dgm:prSet/>
      <dgm:spPr/>
      <dgm:t>
        <a:bodyPr/>
        <a:lstStyle/>
        <a:p>
          <a:r>
            <a:rPr lang="en-IE"/>
            <a:t>Our final example of recursion is Mergesort</a:t>
          </a:r>
          <a:endParaRPr lang="en-US"/>
        </a:p>
      </dgm:t>
    </dgm:pt>
    <dgm:pt modelId="{07E20292-8CE4-4C90-A720-D2C9BF8C81E5}" type="parTrans" cxnId="{44C54AD1-7399-4D52-97F0-AFAC8811F410}">
      <dgm:prSet/>
      <dgm:spPr/>
      <dgm:t>
        <a:bodyPr/>
        <a:lstStyle/>
        <a:p>
          <a:endParaRPr lang="en-US"/>
        </a:p>
      </dgm:t>
    </dgm:pt>
    <dgm:pt modelId="{A6D4026C-F49E-4CCA-97C8-9193851996BF}" type="sibTrans" cxnId="{44C54AD1-7399-4D52-97F0-AFAC8811F410}">
      <dgm:prSet/>
      <dgm:spPr/>
      <dgm:t>
        <a:bodyPr/>
        <a:lstStyle/>
        <a:p>
          <a:endParaRPr lang="en-US"/>
        </a:p>
      </dgm:t>
    </dgm:pt>
    <dgm:pt modelId="{A992F4B0-9A2A-4C38-B1FF-F1132EA05C41}">
      <dgm:prSet/>
      <dgm:spPr/>
      <dgm:t>
        <a:bodyPr/>
        <a:lstStyle/>
        <a:p>
          <a:r>
            <a:rPr lang="en-IE"/>
            <a:t>This is more efficient than any of the other sorting algorithms we have considered, which were all O(n</a:t>
          </a:r>
          <a:r>
            <a:rPr lang="en-IE" baseline="30000"/>
            <a:t>2</a:t>
          </a:r>
          <a:r>
            <a:rPr lang="en-IE"/>
            <a:t>)</a:t>
          </a:r>
          <a:endParaRPr lang="en-US"/>
        </a:p>
      </dgm:t>
    </dgm:pt>
    <dgm:pt modelId="{95CF3839-5CE3-488D-A511-AB09061D55CD}" type="parTrans" cxnId="{5CB46099-B0B6-452D-8424-E76265E2C4D7}">
      <dgm:prSet/>
      <dgm:spPr/>
      <dgm:t>
        <a:bodyPr/>
        <a:lstStyle/>
        <a:p>
          <a:endParaRPr lang="en-US"/>
        </a:p>
      </dgm:t>
    </dgm:pt>
    <dgm:pt modelId="{0FD2B539-E0DF-4472-AD2D-2A063B519EF8}" type="sibTrans" cxnId="{5CB46099-B0B6-452D-8424-E76265E2C4D7}">
      <dgm:prSet/>
      <dgm:spPr/>
      <dgm:t>
        <a:bodyPr/>
        <a:lstStyle/>
        <a:p>
          <a:endParaRPr lang="en-US"/>
        </a:p>
      </dgm:t>
    </dgm:pt>
    <dgm:pt modelId="{F032BEDF-E603-4C29-8618-9422CE760E53}">
      <dgm:prSet/>
      <dgm:spPr/>
      <dgm:t>
        <a:bodyPr/>
        <a:lstStyle/>
        <a:p>
          <a:r>
            <a:rPr lang="en-IE"/>
            <a:t>Mergesort is O(n*logn)</a:t>
          </a:r>
          <a:endParaRPr lang="en-US"/>
        </a:p>
      </dgm:t>
    </dgm:pt>
    <dgm:pt modelId="{DCB98204-7472-47CF-BC45-AB5AC2A9FCBE}" type="parTrans" cxnId="{DD95143D-03A3-4ABF-A5D2-391D51212FE7}">
      <dgm:prSet/>
      <dgm:spPr/>
      <dgm:t>
        <a:bodyPr/>
        <a:lstStyle/>
        <a:p>
          <a:endParaRPr lang="en-US"/>
        </a:p>
      </dgm:t>
    </dgm:pt>
    <dgm:pt modelId="{DEE5EEBD-41CD-41B1-9622-F013513C57CC}" type="sibTrans" cxnId="{DD95143D-03A3-4ABF-A5D2-391D51212FE7}">
      <dgm:prSet/>
      <dgm:spPr/>
      <dgm:t>
        <a:bodyPr/>
        <a:lstStyle/>
        <a:p>
          <a:endParaRPr lang="en-US"/>
        </a:p>
      </dgm:t>
    </dgm:pt>
    <dgm:pt modelId="{6572DCFE-B5BF-406A-B0CE-F4AAFFAE7FBC}">
      <dgm:prSet/>
      <dgm:spPr/>
      <dgm:t>
        <a:bodyPr/>
        <a:lstStyle/>
        <a:p>
          <a:r>
            <a:rPr lang="en-IE"/>
            <a:t>If the number of items to be sorted is 10,000 then n</a:t>
          </a:r>
          <a:r>
            <a:rPr lang="en-IE" baseline="30000"/>
            <a:t>2</a:t>
          </a:r>
          <a:r>
            <a:rPr lang="en-IE"/>
            <a:t> is 10 million whereas n*logn is only 40,000</a:t>
          </a:r>
          <a:endParaRPr lang="en-US"/>
        </a:p>
      </dgm:t>
    </dgm:pt>
    <dgm:pt modelId="{D98655D7-5044-423D-8D6F-D68B6E291A3E}" type="parTrans" cxnId="{EA9B196F-2BF4-40E6-A777-04CE0A40F3B6}">
      <dgm:prSet/>
      <dgm:spPr/>
      <dgm:t>
        <a:bodyPr/>
        <a:lstStyle/>
        <a:p>
          <a:endParaRPr lang="en-US"/>
        </a:p>
      </dgm:t>
    </dgm:pt>
    <dgm:pt modelId="{7C1C580E-E378-47ED-91C2-C020E84EA59B}" type="sibTrans" cxnId="{EA9B196F-2BF4-40E6-A777-04CE0A40F3B6}">
      <dgm:prSet/>
      <dgm:spPr/>
      <dgm:t>
        <a:bodyPr/>
        <a:lstStyle/>
        <a:p>
          <a:endParaRPr lang="en-US"/>
        </a:p>
      </dgm:t>
    </dgm:pt>
    <dgm:pt modelId="{4D1E6B69-8BE8-42FB-A1D9-BA39CB200402}">
      <dgm:prSet/>
      <dgm:spPr/>
      <dgm:t>
        <a:bodyPr/>
        <a:lstStyle/>
        <a:p>
          <a:r>
            <a:rPr lang="en-IE"/>
            <a:t>If this many items can be sorted in a second by Mergesort, it would take nearly an hour using insertion sort</a:t>
          </a:r>
          <a:endParaRPr lang="en-US"/>
        </a:p>
      </dgm:t>
    </dgm:pt>
    <dgm:pt modelId="{AFDACEEC-36A4-49EC-86DE-B4AB1BAC41C1}" type="parTrans" cxnId="{E03A6A5D-955A-4EC5-BA49-E2A121026885}">
      <dgm:prSet/>
      <dgm:spPr/>
      <dgm:t>
        <a:bodyPr/>
        <a:lstStyle/>
        <a:p>
          <a:endParaRPr lang="en-US"/>
        </a:p>
      </dgm:t>
    </dgm:pt>
    <dgm:pt modelId="{6682502E-AC79-4F16-BA25-6347EC638C64}" type="sibTrans" cxnId="{E03A6A5D-955A-4EC5-BA49-E2A121026885}">
      <dgm:prSet/>
      <dgm:spPr/>
      <dgm:t>
        <a:bodyPr/>
        <a:lstStyle/>
        <a:p>
          <a:endParaRPr lang="en-US"/>
        </a:p>
      </dgm:t>
    </dgm:pt>
    <dgm:pt modelId="{8B127307-0700-6D4E-8535-F6774DEA67A0}" type="pres">
      <dgm:prSet presAssocID="{FCC46FB0-4132-4651-B9EB-C88494C40BD7}" presName="vert0" presStyleCnt="0">
        <dgm:presLayoutVars>
          <dgm:dir/>
          <dgm:animOne val="branch"/>
          <dgm:animLvl val="lvl"/>
        </dgm:presLayoutVars>
      </dgm:prSet>
      <dgm:spPr/>
    </dgm:pt>
    <dgm:pt modelId="{278B5F17-3A75-9443-B382-23075D17196C}" type="pres">
      <dgm:prSet presAssocID="{2EB8B283-FA89-4E8B-A9EB-DFAB68D9A207}" presName="thickLine" presStyleLbl="alignNode1" presStyleIdx="0" presStyleCnt="5"/>
      <dgm:spPr/>
    </dgm:pt>
    <dgm:pt modelId="{20418CCB-6ED2-E94A-94CB-C102A926B3E7}" type="pres">
      <dgm:prSet presAssocID="{2EB8B283-FA89-4E8B-A9EB-DFAB68D9A207}" presName="horz1" presStyleCnt="0"/>
      <dgm:spPr/>
    </dgm:pt>
    <dgm:pt modelId="{70B3407F-5933-D046-87B4-6EC9A3B486C1}" type="pres">
      <dgm:prSet presAssocID="{2EB8B283-FA89-4E8B-A9EB-DFAB68D9A207}" presName="tx1" presStyleLbl="revTx" presStyleIdx="0" presStyleCnt="5"/>
      <dgm:spPr/>
    </dgm:pt>
    <dgm:pt modelId="{57196C49-E1C0-0045-8481-CC2CA31B2481}" type="pres">
      <dgm:prSet presAssocID="{2EB8B283-FA89-4E8B-A9EB-DFAB68D9A207}" presName="vert1" presStyleCnt="0"/>
      <dgm:spPr/>
    </dgm:pt>
    <dgm:pt modelId="{BF1CC7A2-B336-5D43-98C5-6BEE3DA5A57C}" type="pres">
      <dgm:prSet presAssocID="{A992F4B0-9A2A-4C38-B1FF-F1132EA05C41}" presName="thickLine" presStyleLbl="alignNode1" presStyleIdx="1" presStyleCnt="5"/>
      <dgm:spPr/>
    </dgm:pt>
    <dgm:pt modelId="{0B9E8771-6D4D-944E-B7CF-BC62F94BD4F2}" type="pres">
      <dgm:prSet presAssocID="{A992F4B0-9A2A-4C38-B1FF-F1132EA05C41}" presName="horz1" presStyleCnt="0"/>
      <dgm:spPr/>
    </dgm:pt>
    <dgm:pt modelId="{0569DB91-08D0-714A-BF8F-BFBF8A8ADF86}" type="pres">
      <dgm:prSet presAssocID="{A992F4B0-9A2A-4C38-B1FF-F1132EA05C41}" presName="tx1" presStyleLbl="revTx" presStyleIdx="1" presStyleCnt="5"/>
      <dgm:spPr/>
    </dgm:pt>
    <dgm:pt modelId="{8409CEBC-619D-2C42-92E0-B45C36B58FD0}" type="pres">
      <dgm:prSet presAssocID="{A992F4B0-9A2A-4C38-B1FF-F1132EA05C41}" presName="vert1" presStyleCnt="0"/>
      <dgm:spPr/>
    </dgm:pt>
    <dgm:pt modelId="{0E732F44-2717-A944-90B4-8E3680260432}" type="pres">
      <dgm:prSet presAssocID="{F032BEDF-E603-4C29-8618-9422CE760E53}" presName="thickLine" presStyleLbl="alignNode1" presStyleIdx="2" presStyleCnt="5"/>
      <dgm:spPr/>
    </dgm:pt>
    <dgm:pt modelId="{1AC2626A-880D-C64A-848C-A68BCB305FA5}" type="pres">
      <dgm:prSet presAssocID="{F032BEDF-E603-4C29-8618-9422CE760E53}" presName="horz1" presStyleCnt="0"/>
      <dgm:spPr/>
    </dgm:pt>
    <dgm:pt modelId="{2D52B2AA-EC60-DD4A-815D-9F92A2C4FFAA}" type="pres">
      <dgm:prSet presAssocID="{F032BEDF-E603-4C29-8618-9422CE760E53}" presName="tx1" presStyleLbl="revTx" presStyleIdx="2" presStyleCnt="5"/>
      <dgm:spPr/>
    </dgm:pt>
    <dgm:pt modelId="{AB4DBBBD-A834-2A44-874A-AC9DD8303EE7}" type="pres">
      <dgm:prSet presAssocID="{F032BEDF-E603-4C29-8618-9422CE760E53}" presName="vert1" presStyleCnt="0"/>
      <dgm:spPr/>
    </dgm:pt>
    <dgm:pt modelId="{2329921E-4EF6-084B-AEBA-2EBE675E2636}" type="pres">
      <dgm:prSet presAssocID="{6572DCFE-B5BF-406A-B0CE-F4AAFFAE7FBC}" presName="thickLine" presStyleLbl="alignNode1" presStyleIdx="3" presStyleCnt="5"/>
      <dgm:spPr/>
    </dgm:pt>
    <dgm:pt modelId="{EE896F54-D462-8A4E-8FC7-D976DC6E0079}" type="pres">
      <dgm:prSet presAssocID="{6572DCFE-B5BF-406A-B0CE-F4AAFFAE7FBC}" presName="horz1" presStyleCnt="0"/>
      <dgm:spPr/>
    </dgm:pt>
    <dgm:pt modelId="{CD1761ED-B132-0C4E-9A3A-E93347B2F50E}" type="pres">
      <dgm:prSet presAssocID="{6572DCFE-B5BF-406A-B0CE-F4AAFFAE7FBC}" presName="tx1" presStyleLbl="revTx" presStyleIdx="3" presStyleCnt="5"/>
      <dgm:spPr/>
    </dgm:pt>
    <dgm:pt modelId="{A73E66AD-9C3F-B741-B6E1-3C3880FBEBED}" type="pres">
      <dgm:prSet presAssocID="{6572DCFE-B5BF-406A-B0CE-F4AAFFAE7FBC}" presName="vert1" presStyleCnt="0"/>
      <dgm:spPr/>
    </dgm:pt>
    <dgm:pt modelId="{CEA08065-213A-EA41-8C01-726FD5909857}" type="pres">
      <dgm:prSet presAssocID="{4D1E6B69-8BE8-42FB-A1D9-BA39CB200402}" presName="thickLine" presStyleLbl="alignNode1" presStyleIdx="4" presStyleCnt="5"/>
      <dgm:spPr/>
    </dgm:pt>
    <dgm:pt modelId="{79D37E24-3FB3-034C-A92C-25A641B951E1}" type="pres">
      <dgm:prSet presAssocID="{4D1E6B69-8BE8-42FB-A1D9-BA39CB200402}" presName="horz1" presStyleCnt="0"/>
      <dgm:spPr/>
    </dgm:pt>
    <dgm:pt modelId="{6395ED6D-A3B5-7940-BAB1-06C545702FA0}" type="pres">
      <dgm:prSet presAssocID="{4D1E6B69-8BE8-42FB-A1D9-BA39CB200402}" presName="tx1" presStyleLbl="revTx" presStyleIdx="4" presStyleCnt="5"/>
      <dgm:spPr/>
    </dgm:pt>
    <dgm:pt modelId="{5B43C4CE-3949-4B4D-B58F-B5BC8C8B0748}" type="pres">
      <dgm:prSet presAssocID="{4D1E6B69-8BE8-42FB-A1D9-BA39CB200402}" presName="vert1" presStyleCnt="0"/>
      <dgm:spPr/>
    </dgm:pt>
  </dgm:ptLst>
  <dgm:cxnLst>
    <dgm:cxn modelId="{62F60314-41EE-4844-B9C6-AB7CEECD524B}" type="presOf" srcId="{F032BEDF-E603-4C29-8618-9422CE760E53}" destId="{2D52B2AA-EC60-DD4A-815D-9F92A2C4FFAA}" srcOrd="0" destOrd="0" presId="urn:microsoft.com/office/officeart/2008/layout/LinedList"/>
    <dgm:cxn modelId="{DD95143D-03A3-4ABF-A5D2-391D51212FE7}" srcId="{FCC46FB0-4132-4651-B9EB-C88494C40BD7}" destId="{F032BEDF-E603-4C29-8618-9422CE760E53}" srcOrd="2" destOrd="0" parTransId="{DCB98204-7472-47CF-BC45-AB5AC2A9FCBE}" sibTransId="{DEE5EEBD-41CD-41B1-9622-F013513C57CC}"/>
    <dgm:cxn modelId="{EF536C52-B562-B341-8421-E9E997C994FD}" type="presOf" srcId="{4D1E6B69-8BE8-42FB-A1D9-BA39CB200402}" destId="{6395ED6D-A3B5-7940-BAB1-06C545702FA0}" srcOrd="0" destOrd="0" presId="urn:microsoft.com/office/officeart/2008/layout/LinedList"/>
    <dgm:cxn modelId="{E03A6A5D-955A-4EC5-BA49-E2A121026885}" srcId="{FCC46FB0-4132-4651-B9EB-C88494C40BD7}" destId="{4D1E6B69-8BE8-42FB-A1D9-BA39CB200402}" srcOrd="4" destOrd="0" parTransId="{AFDACEEC-36A4-49EC-86DE-B4AB1BAC41C1}" sibTransId="{6682502E-AC79-4F16-BA25-6347EC638C64}"/>
    <dgm:cxn modelId="{D5B12F65-672E-A344-8609-263FB9C62C0D}" type="presOf" srcId="{A992F4B0-9A2A-4C38-B1FF-F1132EA05C41}" destId="{0569DB91-08D0-714A-BF8F-BFBF8A8ADF86}" srcOrd="0" destOrd="0" presId="urn:microsoft.com/office/officeart/2008/layout/LinedList"/>
    <dgm:cxn modelId="{EA9B196F-2BF4-40E6-A777-04CE0A40F3B6}" srcId="{FCC46FB0-4132-4651-B9EB-C88494C40BD7}" destId="{6572DCFE-B5BF-406A-B0CE-F4AAFFAE7FBC}" srcOrd="3" destOrd="0" parTransId="{D98655D7-5044-423D-8D6F-D68B6E291A3E}" sibTransId="{7C1C580E-E378-47ED-91C2-C020E84EA59B}"/>
    <dgm:cxn modelId="{5CB46099-B0B6-452D-8424-E76265E2C4D7}" srcId="{FCC46FB0-4132-4651-B9EB-C88494C40BD7}" destId="{A992F4B0-9A2A-4C38-B1FF-F1132EA05C41}" srcOrd="1" destOrd="0" parTransId="{95CF3839-5CE3-488D-A511-AB09061D55CD}" sibTransId="{0FD2B539-E0DF-4472-AD2D-2A063B519EF8}"/>
    <dgm:cxn modelId="{44C54AD1-7399-4D52-97F0-AFAC8811F410}" srcId="{FCC46FB0-4132-4651-B9EB-C88494C40BD7}" destId="{2EB8B283-FA89-4E8B-A9EB-DFAB68D9A207}" srcOrd="0" destOrd="0" parTransId="{07E20292-8CE4-4C90-A720-D2C9BF8C81E5}" sibTransId="{A6D4026C-F49E-4CCA-97C8-9193851996BF}"/>
    <dgm:cxn modelId="{9AB8DCEF-1A75-A143-91ED-5FF9115F828D}" type="presOf" srcId="{FCC46FB0-4132-4651-B9EB-C88494C40BD7}" destId="{8B127307-0700-6D4E-8535-F6774DEA67A0}" srcOrd="0" destOrd="0" presId="urn:microsoft.com/office/officeart/2008/layout/LinedList"/>
    <dgm:cxn modelId="{86D9FCF0-22BA-E440-B082-ECFF18CFBB4A}" type="presOf" srcId="{6572DCFE-B5BF-406A-B0CE-F4AAFFAE7FBC}" destId="{CD1761ED-B132-0C4E-9A3A-E93347B2F50E}" srcOrd="0" destOrd="0" presId="urn:microsoft.com/office/officeart/2008/layout/LinedList"/>
    <dgm:cxn modelId="{E97B94F3-98F5-D044-A2EA-E271209CF1E6}" type="presOf" srcId="{2EB8B283-FA89-4E8B-A9EB-DFAB68D9A207}" destId="{70B3407F-5933-D046-87B4-6EC9A3B486C1}" srcOrd="0" destOrd="0" presId="urn:microsoft.com/office/officeart/2008/layout/LinedList"/>
    <dgm:cxn modelId="{640A49AB-D318-3C4B-9E05-3A9DD3C9D203}" type="presParOf" srcId="{8B127307-0700-6D4E-8535-F6774DEA67A0}" destId="{278B5F17-3A75-9443-B382-23075D17196C}" srcOrd="0" destOrd="0" presId="urn:microsoft.com/office/officeart/2008/layout/LinedList"/>
    <dgm:cxn modelId="{F7EEE185-7CC6-4148-9F2D-DA260C5385AA}" type="presParOf" srcId="{8B127307-0700-6D4E-8535-F6774DEA67A0}" destId="{20418CCB-6ED2-E94A-94CB-C102A926B3E7}" srcOrd="1" destOrd="0" presId="urn:microsoft.com/office/officeart/2008/layout/LinedList"/>
    <dgm:cxn modelId="{11964F46-D40A-774F-8C2F-6C6A9B6EA9E0}" type="presParOf" srcId="{20418CCB-6ED2-E94A-94CB-C102A926B3E7}" destId="{70B3407F-5933-D046-87B4-6EC9A3B486C1}" srcOrd="0" destOrd="0" presId="urn:microsoft.com/office/officeart/2008/layout/LinedList"/>
    <dgm:cxn modelId="{12696CB4-8A1E-7C49-8989-B7F3EC882AD0}" type="presParOf" srcId="{20418CCB-6ED2-E94A-94CB-C102A926B3E7}" destId="{57196C49-E1C0-0045-8481-CC2CA31B2481}" srcOrd="1" destOrd="0" presId="urn:microsoft.com/office/officeart/2008/layout/LinedList"/>
    <dgm:cxn modelId="{28B52700-0CC9-6541-BD9A-4BD4DE334242}" type="presParOf" srcId="{8B127307-0700-6D4E-8535-F6774DEA67A0}" destId="{BF1CC7A2-B336-5D43-98C5-6BEE3DA5A57C}" srcOrd="2" destOrd="0" presId="urn:microsoft.com/office/officeart/2008/layout/LinedList"/>
    <dgm:cxn modelId="{FA4D637A-63DA-D442-83FC-CA05198A5584}" type="presParOf" srcId="{8B127307-0700-6D4E-8535-F6774DEA67A0}" destId="{0B9E8771-6D4D-944E-B7CF-BC62F94BD4F2}" srcOrd="3" destOrd="0" presId="urn:microsoft.com/office/officeart/2008/layout/LinedList"/>
    <dgm:cxn modelId="{D49D917D-BE24-6A44-9405-7A29406A36DB}" type="presParOf" srcId="{0B9E8771-6D4D-944E-B7CF-BC62F94BD4F2}" destId="{0569DB91-08D0-714A-BF8F-BFBF8A8ADF86}" srcOrd="0" destOrd="0" presId="urn:microsoft.com/office/officeart/2008/layout/LinedList"/>
    <dgm:cxn modelId="{CFF1F940-C5C0-884D-BF15-455D0471C4CE}" type="presParOf" srcId="{0B9E8771-6D4D-944E-B7CF-BC62F94BD4F2}" destId="{8409CEBC-619D-2C42-92E0-B45C36B58FD0}" srcOrd="1" destOrd="0" presId="urn:microsoft.com/office/officeart/2008/layout/LinedList"/>
    <dgm:cxn modelId="{E0BCB7FC-A4F4-CC49-8B40-45B16926D4E0}" type="presParOf" srcId="{8B127307-0700-6D4E-8535-F6774DEA67A0}" destId="{0E732F44-2717-A944-90B4-8E3680260432}" srcOrd="4" destOrd="0" presId="urn:microsoft.com/office/officeart/2008/layout/LinedList"/>
    <dgm:cxn modelId="{8D2A66A6-E885-6345-8404-1D6A138C71A9}" type="presParOf" srcId="{8B127307-0700-6D4E-8535-F6774DEA67A0}" destId="{1AC2626A-880D-C64A-848C-A68BCB305FA5}" srcOrd="5" destOrd="0" presId="urn:microsoft.com/office/officeart/2008/layout/LinedList"/>
    <dgm:cxn modelId="{815DFC50-FA87-EF4D-94F3-5ECF454C53C3}" type="presParOf" srcId="{1AC2626A-880D-C64A-848C-A68BCB305FA5}" destId="{2D52B2AA-EC60-DD4A-815D-9F92A2C4FFAA}" srcOrd="0" destOrd="0" presId="urn:microsoft.com/office/officeart/2008/layout/LinedList"/>
    <dgm:cxn modelId="{51AACAB7-E56B-4D4C-88A5-FA7FDF56C4B3}" type="presParOf" srcId="{1AC2626A-880D-C64A-848C-A68BCB305FA5}" destId="{AB4DBBBD-A834-2A44-874A-AC9DD8303EE7}" srcOrd="1" destOrd="0" presId="urn:microsoft.com/office/officeart/2008/layout/LinedList"/>
    <dgm:cxn modelId="{03DD486B-292F-AB41-A6D0-DFC6555678A8}" type="presParOf" srcId="{8B127307-0700-6D4E-8535-F6774DEA67A0}" destId="{2329921E-4EF6-084B-AEBA-2EBE675E2636}" srcOrd="6" destOrd="0" presId="urn:microsoft.com/office/officeart/2008/layout/LinedList"/>
    <dgm:cxn modelId="{5C57F7D2-A3CC-A141-8FAB-6F6847EA796F}" type="presParOf" srcId="{8B127307-0700-6D4E-8535-F6774DEA67A0}" destId="{EE896F54-D462-8A4E-8FC7-D976DC6E0079}" srcOrd="7" destOrd="0" presId="urn:microsoft.com/office/officeart/2008/layout/LinedList"/>
    <dgm:cxn modelId="{8850ABF2-647E-074D-BCC9-DD91BFB2ED53}" type="presParOf" srcId="{EE896F54-D462-8A4E-8FC7-D976DC6E0079}" destId="{CD1761ED-B132-0C4E-9A3A-E93347B2F50E}" srcOrd="0" destOrd="0" presId="urn:microsoft.com/office/officeart/2008/layout/LinedList"/>
    <dgm:cxn modelId="{EB5BE4E3-9979-174E-83F3-FB60B830B673}" type="presParOf" srcId="{EE896F54-D462-8A4E-8FC7-D976DC6E0079}" destId="{A73E66AD-9C3F-B741-B6E1-3C3880FBEBED}" srcOrd="1" destOrd="0" presId="urn:microsoft.com/office/officeart/2008/layout/LinedList"/>
    <dgm:cxn modelId="{6C6701F4-865F-254C-A10C-AE9559051C85}" type="presParOf" srcId="{8B127307-0700-6D4E-8535-F6774DEA67A0}" destId="{CEA08065-213A-EA41-8C01-726FD5909857}" srcOrd="8" destOrd="0" presId="urn:microsoft.com/office/officeart/2008/layout/LinedList"/>
    <dgm:cxn modelId="{071763C5-4D35-604A-9D35-116DFFD98851}" type="presParOf" srcId="{8B127307-0700-6D4E-8535-F6774DEA67A0}" destId="{79D37E24-3FB3-034C-A92C-25A641B951E1}" srcOrd="9" destOrd="0" presId="urn:microsoft.com/office/officeart/2008/layout/LinedList"/>
    <dgm:cxn modelId="{A1BA5B23-2A64-374C-801A-11E00052AB49}" type="presParOf" srcId="{79D37E24-3FB3-034C-A92C-25A641B951E1}" destId="{6395ED6D-A3B5-7940-BAB1-06C545702FA0}" srcOrd="0" destOrd="0" presId="urn:microsoft.com/office/officeart/2008/layout/LinedList"/>
    <dgm:cxn modelId="{41847B6C-DB0B-9A48-9DAA-BA554948E913}" type="presParOf" srcId="{79D37E24-3FB3-034C-A92C-25A641B951E1}" destId="{5B43C4CE-3949-4B4D-B58F-B5BC8C8B074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778871-5173-2F49-9757-8B6F5E3F6600}">
      <dsp:nvSpPr>
        <dsp:cNvPr id="0" name=""/>
        <dsp:cNvSpPr/>
      </dsp:nvSpPr>
      <dsp:spPr>
        <a:xfrm>
          <a:off x="0" y="0"/>
          <a:ext cx="5741533"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130492-73BB-324F-BE65-1A7C1FE2FABD}">
      <dsp:nvSpPr>
        <dsp:cNvPr id="0" name=""/>
        <dsp:cNvSpPr/>
      </dsp:nvSpPr>
      <dsp:spPr>
        <a:xfrm>
          <a:off x="0" y="0"/>
          <a:ext cx="5741533" cy="1292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E" sz="2600" kern="1200"/>
            <a:t>If we have a palindrome like </a:t>
          </a:r>
          <a:r>
            <a:rPr lang="en-IE" sz="2600" b="1" kern="1200"/>
            <a:t>radar</a:t>
          </a:r>
          <a:r>
            <a:rPr lang="en-IE" sz="2600" kern="1200"/>
            <a:t> we can check if the first and last letters are the same</a:t>
          </a:r>
          <a:endParaRPr lang="en-US" sz="2600" kern="1200"/>
        </a:p>
      </dsp:txBody>
      <dsp:txXfrm>
        <a:off x="0" y="0"/>
        <a:ext cx="5741533" cy="1292745"/>
      </dsp:txXfrm>
    </dsp:sp>
    <dsp:sp modelId="{0793E6C8-2879-A045-A5FD-FC312B6F097A}">
      <dsp:nvSpPr>
        <dsp:cNvPr id="0" name=""/>
        <dsp:cNvSpPr/>
      </dsp:nvSpPr>
      <dsp:spPr>
        <a:xfrm>
          <a:off x="0" y="1292745"/>
          <a:ext cx="5741533" cy="0"/>
        </a:xfrm>
        <a:prstGeom prst="line">
          <a:avLst/>
        </a:prstGeom>
        <a:solidFill>
          <a:schemeClr val="accent2">
            <a:hueOff val="-1036716"/>
            <a:satOff val="-5484"/>
            <a:lumOff val="-2091"/>
            <a:alphaOff val="0"/>
          </a:schemeClr>
        </a:solidFill>
        <a:ln w="19050" cap="rnd" cmpd="sng" algn="ctr">
          <a:solidFill>
            <a:schemeClr val="accent2">
              <a:hueOff val="-1036716"/>
              <a:satOff val="-5484"/>
              <a:lumOff val="-209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389F24-B399-9E49-B3C5-14DAC292DDC0}">
      <dsp:nvSpPr>
        <dsp:cNvPr id="0" name=""/>
        <dsp:cNvSpPr/>
      </dsp:nvSpPr>
      <dsp:spPr>
        <a:xfrm>
          <a:off x="0" y="1292745"/>
          <a:ext cx="5741533" cy="1292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E" sz="2600" kern="1200"/>
            <a:t>If they are not then it is not a palindrome</a:t>
          </a:r>
          <a:endParaRPr lang="en-US" sz="2600" kern="1200"/>
        </a:p>
      </dsp:txBody>
      <dsp:txXfrm>
        <a:off x="0" y="1292745"/>
        <a:ext cx="5741533" cy="1292745"/>
      </dsp:txXfrm>
    </dsp:sp>
    <dsp:sp modelId="{5DA98324-1947-AA4E-BEB4-51AEA6874AF4}">
      <dsp:nvSpPr>
        <dsp:cNvPr id="0" name=""/>
        <dsp:cNvSpPr/>
      </dsp:nvSpPr>
      <dsp:spPr>
        <a:xfrm>
          <a:off x="0" y="2585491"/>
          <a:ext cx="5741533" cy="0"/>
        </a:xfrm>
        <a:prstGeom prst="line">
          <a:avLst/>
        </a:prstGeom>
        <a:solidFill>
          <a:schemeClr val="accent2">
            <a:hueOff val="-2073431"/>
            <a:satOff val="-10969"/>
            <a:lumOff val="-4183"/>
            <a:alphaOff val="0"/>
          </a:schemeClr>
        </a:solidFill>
        <a:ln w="19050" cap="rnd" cmpd="sng" algn="ctr">
          <a:solidFill>
            <a:schemeClr val="accent2">
              <a:hueOff val="-2073431"/>
              <a:satOff val="-10969"/>
              <a:lumOff val="-418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09C210-AAFC-2C40-83C0-18F7FF6AE1CE}">
      <dsp:nvSpPr>
        <dsp:cNvPr id="0" name=""/>
        <dsp:cNvSpPr/>
      </dsp:nvSpPr>
      <dsp:spPr>
        <a:xfrm>
          <a:off x="0" y="2585491"/>
          <a:ext cx="5741533" cy="1292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E" sz="2600" kern="1200"/>
            <a:t>We now need to check the middle letters to see if they are a palindrome</a:t>
          </a:r>
          <a:endParaRPr lang="en-US" sz="2600" kern="1200"/>
        </a:p>
      </dsp:txBody>
      <dsp:txXfrm>
        <a:off x="0" y="2585491"/>
        <a:ext cx="5741533" cy="1292745"/>
      </dsp:txXfrm>
    </dsp:sp>
    <dsp:sp modelId="{49B48191-2C2B-B640-901C-8BE320A17562}">
      <dsp:nvSpPr>
        <dsp:cNvPr id="0" name=""/>
        <dsp:cNvSpPr/>
      </dsp:nvSpPr>
      <dsp:spPr>
        <a:xfrm>
          <a:off x="0" y="3878237"/>
          <a:ext cx="5741533" cy="0"/>
        </a:xfrm>
        <a:prstGeom prst="line">
          <a:avLst/>
        </a:prstGeom>
        <a:solidFill>
          <a:schemeClr val="accent2">
            <a:hueOff val="-3110147"/>
            <a:satOff val="-16453"/>
            <a:lumOff val="-6274"/>
            <a:alphaOff val="0"/>
          </a:schemeClr>
        </a:solidFill>
        <a:ln w="19050" cap="rnd" cmpd="sng" algn="ctr">
          <a:solidFill>
            <a:schemeClr val="accent2">
              <a:hueOff val="-3110147"/>
              <a:satOff val="-16453"/>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F4C2F-D5D6-904E-89E5-3619BD805A5C}">
      <dsp:nvSpPr>
        <dsp:cNvPr id="0" name=""/>
        <dsp:cNvSpPr/>
      </dsp:nvSpPr>
      <dsp:spPr>
        <a:xfrm>
          <a:off x="0" y="3878237"/>
          <a:ext cx="5741533" cy="1292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E" sz="2600" kern="1200"/>
            <a:t>Call the recursive method on the middle letters</a:t>
          </a:r>
          <a:endParaRPr lang="en-US" sz="2600" kern="1200"/>
        </a:p>
      </dsp:txBody>
      <dsp:txXfrm>
        <a:off x="0" y="3878237"/>
        <a:ext cx="5741533" cy="12927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8B5F17-3A75-9443-B382-23075D17196C}">
      <dsp:nvSpPr>
        <dsp:cNvPr id="0" name=""/>
        <dsp:cNvSpPr/>
      </dsp:nvSpPr>
      <dsp:spPr>
        <a:xfrm>
          <a:off x="0" y="631"/>
          <a:ext cx="5741533"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B3407F-5933-D046-87B4-6EC9A3B486C1}">
      <dsp:nvSpPr>
        <dsp:cNvPr id="0" name=""/>
        <dsp:cNvSpPr/>
      </dsp:nvSpPr>
      <dsp:spPr>
        <a:xfrm>
          <a:off x="0" y="631"/>
          <a:ext cx="5741533" cy="1033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E" sz="2000" kern="1200"/>
            <a:t>Our final example of recursion is Mergesort</a:t>
          </a:r>
          <a:endParaRPr lang="en-US" sz="2000" kern="1200"/>
        </a:p>
      </dsp:txBody>
      <dsp:txXfrm>
        <a:off x="0" y="631"/>
        <a:ext cx="5741533" cy="1033944"/>
      </dsp:txXfrm>
    </dsp:sp>
    <dsp:sp modelId="{BF1CC7A2-B336-5D43-98C5-6BEE3DA5A57C}">
      <dsp:nvSpPr>
        <dsp:cNvPr id="0" name=""/>
        <dsp:cNvSpPr/>
      </dsp:nvSpPr>
      <dsp:spPr>
        <a:xfrm>
          <a:off x="0" y="1034575"/>
          <a:ext cx="5741533" cy="0"/>
        </a:xfrm>
        <a:prstGeom prst="line">
          <a:avLst/>
        </a:prstGeom>
        <a:solidFill>
          <a:schemeClr val="accent5">
            <a:hueOff val="-501234"/>
            <a:satOff val="276"/>
            <a:lumOff val="1324"/>
            <a:alphaOff val="0"/>
          </a:schemeClr>
        </a:solidFill>
        <a:ln w="19050" cap="rnd" cmpd="sng" algn="ctr">
          <a:solidFill>
            <a:schemeClr val="accent5">
              <a:hueOff val="-501234"/>
              <a:satOff val="276"/>
              <a:lumOff val="132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69DB91-08D0-714A-BF8F-BFBF8A8ADF86}">
      <dsp:nvSpPr>
        <dsp:cNvPr id="0" name=""/>
        <dsp:cNvSpPr/>
      </dsp:nvSpPr>
      <dsp:spPr>
        <a:xfrm>
          <a:off x="0" y="1034575"/>
          <a:ext cx="5741533" cy="1033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E" sz="2000" kern="1200"/>
            <a:t>This is more efficient than any of the other sorting algorithms we have considered, which were all O(n</a:t>
          </a:r>
          <a:r>
            <a:rPr lang="en-IE" sz="2000" kern="1200" baseline="30000"/>
            <a:t>2</a:t>
          </a:r>
          <a:r>
            <a:rPr lang="en-IE" sz="2000" kern="1200"/>
            <a:t>)</a:t>
          </a:r>
          <a:endParaRPr lang="en-US" sz="2000" kern="1200"/>
        </a:p>
      </dsp:txBody>
      <dsp:txXfrm>
        <a:off x="0" y="1034575"/>
        <a:ext cx="5741533" cy="1033944"/>
      </dsp:txXfrm>
    </dsp:sp>
    <dsp:sp modelId="{0E732F44-2717-A944-90B4-8E3680260432}">
      <dsp:nvSpPr>
        <dsp:cNvPr id="0" name=""/>
        <dsp:cNvSpPr/>
      </dsp:nvSpPr>
      <dsp:spPr>
        <a:xfrm>
          <a:off x="0" y="2068519"/>
          <a:ext cx="5741533" cy="0"/>
        </a:xfrm>
        <a:prstGeom prst="line">
          <a:avLst/>
        </a:prstGeom>
        <a:solidFill>
          <a:schemeClr val="accent5">
            <a:hueOff val="-1002469"/>
            <a:satOff val="551"/>
            <a:lumOff val="2647"/>
            <a:alphaOff val="0"/>
          </a:schemeClr>
        </a:solidFill>
        <a:ln w="19050" cap="rnd" cmpd="sng" algn="ctr">
          <a:solidFill>
            <a:schemeClr val="accent5">
              <a:hueOff val="-1002469"/>
              <a:satOff val="551"/>
              <a:lumOff val="264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52B2AA-EC60-DD4A-815D-9F92A2C4FFAA}">
      <dsp:nvSpPr>
        <dsp:cNvPr id="0" name=""/>
        <dsp:cNvSpPr/>
      </dsp:nvSpPr>
      <dsp:spPr>
        <a:xfrm>
          <a:off x="0" y="2068519"/>
          <a:ext cx="5741533" cy="1033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E" sz="2000" kern="1200"/>
            <a:t>Mergesort is O(n*logn)</a:t>
          </a:r>
          <a:endParaRPr lang="en-US" sz="2000" kern="1200"/>
        </a:p>
      </dsp:txBody>
      <dsp:txXfrm>
        <a:off x="0" y="2068519"/>
        <a:ext cx="5741533" cy="1033944"/>
      </dsp:txXfrm>
    </dsp:sp>
    <dsp:sp modelId="{2329921E-4EF6-084B-AEBA-2EBE675E2636}">
      <dsp:nvSpPr>
        <dsp:cNvPr id="0" name=""/>
        <dsp:cNvSpPr/>
      </dsp:nvSpPr>
      <dsp:spPr>
        <a:xfrm>
          <a:off x="0" y="3102463"/>
          <a:ext cx="5741533" cy="0"/>
        </a:xfrm>
        <a:prstGeom prst="line">
          <a:avLst/>
        </a:prstGeom>
        <a:solidFill>
          <a:schemeClr val="accent5">
            <a:hueOff val="-1503703"/>
            <a:satOff val="827"/>
            <a:lumOff val="3971"/>
            <a:alphaOff val="0"/>
          </a:schemeClr>
        </a:solidFill>
        <a:ln w="19050" cap="rnd" cmpd="sng" algn="ctr">
          <a:solidFill>
            <a:schemeClr val="accent5">
              <a:hueOff val="-1503703"/>
              <a:satOff val="827"/>
              <a:lumOff val="397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1761ED-B132-0C4E-9A3A-E93347B2F50E}">
      <dsp:nvSpPr>
        <dsp:cNvPr id="0" name=""/>
        <dsp:cNvSpPr/>
      </dsp:nvSpPr>
      <dsp:spPr>
        <a:xfrm>
          <a:off x="0" y="3102463"/>
          <a:ext cx="5741533" cy="1033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E" sz="2000" kern="1200"/>
            <a:t>If the number of items to be sorted is 10,000 then n</a:t>
          </a:r>
          <a:r>
            <a:rPr lang="en-IE" sz="2000" kern="1200" baseline="30000"/>
            <a:t>2</a:t>
          </a:r>
          <a:r>
            <a:rPr lang="en-IE" sz="2000" kern="1200"/>
            <a:t> is 10 million whereas n*logn is only 40,000</a:t>
          </a:r>
          <a:endParaRPr lang="en-US" sz="2000" kern="1200"/>
        </a:p>
      </dsp:txBody>
      <dsp:txXfrm>
        <a:off x="0" y="3102463"/>
        <a:ext cx="5741533" cy="1033944"/>
      </dsp:txXfrm>
    </dsp:sp>
    <dsp:sp modelId="{CEA08065-213A-EA41-8C01-726FD5909857}">
      <dsp:nvSpPr>
        <dsp:cNvPr id="0" name=""/>
        <dsp:cNvSpPr/>
      </dsp:nvSpPr>
      <dsp:spPr>
        <a:xfrm>
          <a:off x="0" y="4136407"/>
          <a:ext cx="5741533" cy="0"/>
        </a:xfrm>
        <a:prstGeom prst="line">
          <a:avLst/>
        </a:prstGeom>
        <a:solidFill>
          <a:schemeClr val="accent5">
            <a:hueOff val="-2004937"/>
            <a:satOff val="1102"/>
            <a:lumOff val="5294"/>
            <a:alphaOff val="0"/>
          </a:schemeClr>
        </a:solidFill>
        <a:ln w="19050" cap="rnd" cmpd="sng" algn="ctr">
          <a:solidFill>
            <a:schemeClr val="accent5">
              <a:hueOff val="-2004937"/>
              <a:satOff val="1102"/>
              <a:lumOff val="529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95ED6D-A3B5-7940-BAB1-06C545702FA0}">
      <dsp:nvSpPr>
        <dsp:cNvPr id="0" name=""/>
        <dsp:cNvSpPr/>
      </dsp:nvSpPr>
      <dsp:spPr>
        <a:xfrm>
          <a:off x="0" y="4136407"/>
          <a:ext cx="5741533" cy="1033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E" sz="2000" kern="1200"/>
            <a:t>If this many items can be sorted in a second by Mergesort, it would take nearly an hour using insertion sort</a:t>
          </a:r>
          <a:endParaRPr lang="en-US" sz="2000" kern="1200"/>
        </a:p>
      </dsp:txBody>
      <dsp:txXfrm>
        <a:off x="0" y="4136407"/>
        <a:ext cx="5741533" cy="10339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935A5-AFEE-2742-AD9A-F2385FB0B317}" type="datetimeFigureOut">
              <a:rPr lang="en-US" smtClean="0"/>
              <a:t>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356062-C64C-394D-9805-807378F50801}" type="slidenum">
              <a:rPr lang="en-US" smtClean="0"/>
              <a:t>‹#›</a:t>
            </a:fld>
            <a:endParaRPr lang="en-US"/>
          </a:p>
        </p:txBody>
      </p:sp>
    </p:spTree>
    <p:extLst>
      <p:ext uri="{BB962C8B-B14F-4D97-AF65-F5344CB8AC3E}">
        <p14:creationId xmlns:p14="http://schemas.microsoft.com/office/powerpoint/2010/main" val="3592875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AFAA6-45DD-12AA-C915-D499027436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DA4DE-CD8E-B81D-54D6-6C11A3887B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AEA1D2-D8BE-162C-11DE-04E46831268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F9DB47-2EFB-A850-735E-C3F03663BDE5}"/>
              </a:ext>
            </a:extLst>
          </p:cNvPr>
          <p:cNvSpPr>
            <a:spLocks noGrp="1"/>
          </p:cNvSpPr>
          <p:nvPr>
            <p:ph type="sldNum" sz="quarter" idx="5"/>
          </p:nvPr>
        </p:nvSpPr>
        <p:spPr/>
        <p:txBody>
          <a:bodyPr/>
          <a:lstStyle/>
          <a:p>
            <a:fld id="{B3356062-C64C-394D-9805-807378F50801}" type="slidenum">
              <a:rPr lang="en-US" smtClean="0"/>
              <a:t>1</a:t>
            </a:fld>
            <a:endParaRPr lang="en-US"/>
          </a:p>
        </p:txBody>
      </p:sp>
    </p:spTree>
    <p:extLst>
      <p:ext uri="{BB962C8B-B14F-4D97-AF65-F5344CB8AC3E}">
        <p14:creationId xmlns:p14="http://schemas.microsoft.com/office/powerpoint/2010/main" val="1827393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a:t>
            </a:r>
          </a:p>
        </p:txBody>
      </p:sp>
      <p:sp>
        <p:nvSpPr>
          <p:cNvPr id="4" name="Slide Number Placeholder 3"/>
          <p:cNvSpPr>
            <a:spLocks noGrp="1"/>
          </p:cNvSpPr>
          <p:nvPr>
            <p:ph type="sldNum" sz="quarter" idx="5"/>
          </p:nvPr>
        </p:nvSpPr>
        <p:spPr/>
        <p:txBody>
          <a:bodyPr/>
          <a:lstStyle/>
          <a:p>
            <a:fld id="{B3356062-C64C-394D-9805-807378F50801}" type="slidenum">
              <a:rPr lang="en-US" smtClean="0"/>
              <a:t>18</a:t>
            </a:fld>
            <a:endParaRPr lang="en-US"/>
          </a:p>
        </p:txBody>
      </p:sp>
    </p:spTree>
    <p:extLst>
      <p:ext uri="{BB962C8B-B14F-4D97-AF65-F5344CB8AC3E}">
        <p14:creationId xmlns:p14="http://schemas.microsoft.com/office/powerpoint/2010/main" val="161232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time do we calculate fib(2)?</a:t>
            </a:r>
          </a:p>
        </p:txBody>
      </p:sp>
      <p:sp>
        <p:nvSpPr>
          <p:cNvPr id="4" name="Slide Number Placeholder 3"/>
          <p:cNvSpPr>
            <a:spLocks noGrp="1"/>
          </p:cNvSpPr>
          <p:nvPr>
            <p:ph type="sldNum" sz="quarter" idx="5"/>
          </p:nvPr>
        </p:nvSpPr>
        <p:spPr/>
        <p:txBody>
          <a:bodyPr/>
          <a:lstStyle/>
          <a:p>
            <a:fld id="{B3356062-C64C-394D-9805-807378F50801}" type="slidenum">
              <a:rPr lang="en-US" smtClean="0"/>
              <a:t>20</a:t>
            </a:fld>
            <a:endParaRPr lang="en-US"/>
          </a:p>
        </p:txBody>
      </p:sp>
    </p:spTree>
    <p:extLst>
      <p:ext uri="{BB962C8B-B14F-4D97-AF65-F5344CB8AC3E}">
        <p14:creationId xmlns:p14="http://schemas.microsoft.com/office/powerpoint/2010/main" val="647986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recursive? Why?</a:t>
            </a:r>
          </a:p>
          <a:p>
            <a:r>
              <a:rPr lang="en-US" dirty="0"/>
              <a:t>We can actually use this to print out the entire </a:t>
            </a:r>
            <a:r>
              <a:rPr lang="en-US" dirty="0" err="1"/>
              <a:t>fibonnaci</a:t>
            </a:r>
            <a:r>
              <a:rPr lang="en-US" dirty="0"/>
              <a:t> sequence, if we add a print statement</a:t>
            </a:r>
          </a:p>
        </p:txBody>
      </p:sp>
      <p:sp>
        <p:nvSpPr>
          <p:cNvPr id="4" name="Slide Number Placeholder 3"/>
          <p:cNvSpPr>
            <a:spLocks noGrp="1"/>
          </p:cNvSpPr>
          <p:nvPr>
            <p:ph type="sldNum" sz="quarter" idx="5"/>
          </p:nvPr>
        </p:nvSpPr>
        <p:spPr/>
        <p:txBody>
          <a:bodyPr/>
          <a:lstStyle/>
          <a:p>
            <a:fld id="{B3356062-C64C-394D-9805-807378F50801}" type="slidenum">
              <a:rPr lang="en-US" smtClean="0"/>
              <a:t>25</a:t>
            </a:fld>
            <a:endParaRPr lang="en-US"/>
          </a:p>
        </p:txBody>
      </p:sp>
    </p:spTree>
    <p:extLst>
      <p:ext uri="{BB962C8B-B14F-4D97-AF65-F5344CB8AC3E}">
        <p14:creationId xmlns:p14="http://schemas.microsoft.com/office/powerpoint/2010/main" val="385206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p>
        </p:txBody>
      </p:sp>
      <p:sp>
        <p:nvSpPr>
          <p:cNvPr id="4" name="Slide Number Placeholder 3"/>
          <p:cNvSpPr>
            <a:spLocks noGrp="1"/>
          </p:cNvSpPr>
          <p:nvPr>
            <p:ph type="sldNum" sz="quarter" idx="5"/>
          </p:nvPr>
        </p:nvSpPr>
        <p:spPr/>
        <p:txBody>
          <a:bodyPr/>
          <a:lstStyle/>
          <a:p>
            <a:fld id="{B3356062-C64C-394D-9805-807378F50801}" type="slidenum">
              <a:rPr lang="en-US" smtClean="0"/>
              <a:t>32</a:t>
            </a:fld>
            <a:endParaRPr lang="en-US"/>
          </a:p>
        </p:txBody>
      </p:sp>
    </p:spTree>
    <p:extLst>
      <p:ext uri="{BB962C8B-B14F-4D97-AF65-F5344CB8AC3E}">
        <p14:creationId xmlns:p14="http://schemas.microsoft.com/office/powerpoint/2010/main" val="18886193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CA41A7D-0711-8A4C-8064-33FBE1CCAD3E}" type="datetimeFigureOut">
              <a:rPr lang="en-US" smtClean="0"/>
              <a:t>12/1/24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194133383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CA41A7D-0711-8A4C-8064-33FBE1CCAD3E}" type="datetimeFigureOut">
              <a:rPr lang="en-US" smtClean="0"/>
              <a:t>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627792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CA41A7D-0711-8A4C-8064-33FBE1CCAD3E}" type="datetimeFigureOut">
              <a:rPr lang="en-US" smtClean="0"/>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1290114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CA41A7D-0711-8A4C-8064-33FBE1CCAD3E}" type="datetimeFigureOut">
              <a:rPr lang="en-US" smtClean="0"/>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2149683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CA41A7D-0711-8A4C-8064-33FBE1CCAD3E}" type="datetimeFigureOut">
              <a:rPr lang="en-US" smtClean="0"/>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1967801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CA41A7D-0711-8A4C-8064-33FBE1CCAD3E}" type="datetimeFigureOut">
              <a:rPr lang="en-US" smtClean="0"/>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33904866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CA41A7D-0711-8A4C-8064-33FBE1CCAD3E}" type="datetimeFigureOut">
              <a:rPr lang="en-US" smtClean="0"/>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3005530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CA41A7D-0711-8A4C-8064-33FBE1CCAD3E}" type="datetimeFigureOut">
              <a:rPr lang="en-US" smtClean="0"/>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4637-8CC3-EB41-A7D2-737281C01411}"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extLst>
      <p:ext uri="{BB962C8B-B14F-4D97-AF65-F5344CB8AC3E}">
        <p14:creationId xmlns:p14="http://schemas.microsoft.com/office/powerpoint/2010/main" val="1985294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CA41A7D-0711-8A4C-8064-33FBE1CCAD3E}" type="datetimeFigureOut">
              <a:rPr lang="en-US" smtClean="0"/>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261212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CA41A7D-0711-8A4C-8064-33FBE1CCAD3E}" type="datetimeFigureOut">
              <a:rPr lang="en-US" smtClean="0"/>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1469947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CA41A7D-0711-8A4C-8064-33FBE1CCAD3E}" type="datetimeFigureOut">
              <a:rPr lang="en-US" smtClean="0"/>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278819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CA41A7D-0711-8A4C-8064-33FBE1CCAD3E}" type="datetimeFigureOut">
              <a:rPr lang="en-US" smtClean="0"/>
              <a:t>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74148068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CA41A7D-0711-8A4C-8064-33FBE1CCAD3E}" type="datetimeFigureOut">
              <a:rPr lang="en-US" smtClean="0"/>
              <a:t>12/1/24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107205771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CA41A7D-0711-8A4C-8064-33FBE1CCAD3E}" type="datetimeFigureOut">
              <a:rPr lang="en-US" smtClean="0"/>
              <a:t>12/1/24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3166289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CA41A7D-0711-8A4C-8064-33FBE1CCAD3E}" type="datetimeFigureOut">
              <a:rPr lang="en-US" smtClean="0"/>
              <a:t>12/1/24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3221499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CA41A7D-0711-8A4C-8064-33FBE1CCAD3E}" type="datetimeFigureOut">
              <a:rPr lang="en-US" smtClean="0"/>
              <a:t>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427735649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CA41A7D-0711-8A4C-8064-33FBE1CCAD3E}" type="datetimeFigureOut">
              <a:rPr lang="en-US" smtClean="0"/>
              <a:t>12/1/24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D4637-8CC3-EB41-A7D2-737281C01411}" type="slidenum">
              <a:rPr lang="en-US" smtClean="0"/>
              <a:t>‹#›</a:t>
            </a:fld>
            <a:endParaRPr lang="en-US"/>
          </a:p>
        </p:txBody>
      </p:sp>
    </p:spTree>
    <p:extLst>
      <p:ext uri="{BB962C8B-B14F-4D97-AF65-F5344CB8AC3E}">
        <p14:creationId xmlns:p14="http://schemas.microsoft.com/office/powerpoint/2010/main" val="1208477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CA41A7D-0711-8A4C-8064-33FBE1CCAD3E}" type="datetimeFigureOut">
              <a:rPr lang="en-US" smtClean="0"/>
              <a:t>12/1/24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48D4637-8CC3-EB41-A7D2-737281C01411}" type="slidenum">
              <a:rPr lang="en-US" smtClean="0"/>
              <a:t>‹#›</a:t>
            </a:fld>
            <a:endParaRPr lang="en-US"/>
          </a:p>
        </p:txBody>
      </p:sp>
    </p:spTree>
    <p:extLst>
      <p:ext uri="{BB962C8B-B14F-4D97-AF65-F5344CB8AC3E}">
        <p14:creationId xmlns:p14="http://schemas.microsoft.com/office/powerpoint/2010/main" val="2093257534"/>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a:extLst>
            <a:ext uri="{FF2B5EF4-FFF2-40B4-BE49-F238E27FC236}">
              <a16:creationId xmlns:a16="http://schemas.microsoft.com/office/drawing/2014/main" id="{9F8DB141-2075-2CF9-8235-369D7E71E9C9}"/>
            </a:ext>
          </a:extLst>
        </p:cNvPr>
        <p:cNvGrpSpPr/>
        <p:nvPr/>
      </p:nvGrpSpPr>
      <p:grpSpPr>
        <a:xfrm>
          <a:off x="0" y="0"/>
          <a:ext cx="0" cy="0"/>
          <a:chOff x="0" y="0"/>
          <a:chExt cx="0" cy="0"/>
        </a:xfrm>
      </p:grpSpPr>
      <p:pic>
        <p:nvPicPr>
          <p:cNvPr id="9" name="Picture 8" descr="Abstract image of colourful bokeh at night">
            <a:extLst>
              <a:ext uri="{FF2B5EF4-FFF2-40B4-BE49-F238E27FC236}">
                <a16:creationId xmlns:a16="http://schemas.microsoft.com/office/drawing/2014/main" id="{79E44EF5-6FB8-089F-EA1B-D0B904CE2BE5}"/>
              </a:ext>
            </a:extLst>
          </p:cNvPr>
          <p:cNvPicPr>
            <a:picLocks noChangeAspect="1"/>
          </p:cNvPicPr>
          <p:nvPr/>
        </p:nvPicPr>
        <p:blipFill>
          <a:blip r:embed="rId4"/>
          <a:srcRect l="10489" r="30401"/>
          <a:stretch/>
        </p:blipFill>
        <p:spPr>
          <a:xfrm>
            <a:off x="20" y="975"/>
            <a:ext cx="6095980" cy="6858000"/>
          </a:xfrm>
          <a:prstGeom prst="rect">
            <a:avLst/>
          </a:prstGeom>
        </p:spPr>
      </p:pic>
      <p:pic>
        <p:nvPicPr>
          <p:cNvPr id="17" name="Picture 16">
            <a:extLst>
              <a:ext uri="{FF2B5EF4-FFF2-40B4-BE49-F238E27FC236}">
                <a16:creationId xmlns:a16="http://schemas.microsoft.com/office/drawing/2014/main" id="{F7057E50-1D91-4453-BBA0-DD604B5CDA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84510C4-3307-C621-CE99-EFC5A0B1F14D}"/>
              </a:ext>
            </a:extLst>
          </p:cNvPr>
          <p:cNvSpPr>
            <a:spLocks noGrp="1"/>
          </p:cNvSpPr>
          <p:nvPr>
            <p:ph type="ctrTitle"/>
          </p:nvPr>
        </p:nvSpPr>
        <p:spPr>
          <a:xfrm>
            <a:off x="6430297" y="1964267"/>
            <a:ext cx="4729828" cy="2421464"/>
          </a:xfrm>
        </p:spPr>
        <p:txBody>
          <a:bodyPr>
            <a:normAutofit/>
          </a:bodyPr>
          <a:lstStyle/>
          <a:p>
            <a:r>
              <a:rPr lang="en-US" dirty="0"/>
              <a:t>CS210 - Data Structures and Algorithms 1</a:t>
            </a:r>
          </a:p>
        </p:txBody>
      </p:sp>
      <p:sp>
        <p:nvSpPr>
          <p:cNvPr id="3" name="Subtitle 2">
            <a:extLst>
              <a:ext uri="{FF2B5EF4-FFF2-40B4-BE49-F238E27FC236}">
                <a16:creationId xmlns:a16="http://schemas.microsoft.com/office/drawing/2014/main" id="{59C8F2E2-BF24-A2E6-4D81-7E1C8925AFD9}"/>
              </a:ext>
            </a:extLst>
          </p:cNvPr>
          <p:cNvSpPr>
            <a:spLocks noGrp="1"/>
          </p:cNvSpPr>
          <p:nvPr>
            <p:ph type="subTitle" idx="1"/>
          </p:nvPr>
        </p:nvSpPr>
        <p:spPr>
          <a:xfrm>
            <a:off x="6430297" y="4385732"/>
            <a:ext cx="4729828" cy="1405467"/>
          </a:xfrm>
        </p:spPr>
        <p:txBody>
          <a:bodyPr>
            <a:normAutofit/>
          </a:bodyPr>
          <a:lstStyle/>
          <a:p>
            <a:r>
              <a:rPr lang="en-US" dirty="0"/>
              <a:t>Dr. Natalie Culligan</a:t>
            </a:r>
          </a:p>
          <a:p>
            <a:r>
              <a:rPr lang="en-US" dirty="0" err="1"/>
              <a:t>Natalie.Culligan@mu.ie</a:t>
            </a:r>
            <a:endParaRPr lang="en-US" dirty="0"/>
          </a:p>
        </p:txBody>
      </p:sp>
    </p:spTree>
    <p:extLst>
      <p:ext uri="{BB962C8B-B14F-4D97-AF65-F5344CB8AC3E}">
        <p14:creationId xmlns:p14="http://schemas.microsoft.com/office/powerpoint/2010/main" val="315827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A993EB65-9997-FA1E-E2B5-B6C62AB075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02FCF9-0262-1A42-D118-F8A779A19323}"/>
              </a:ext>
            </a:extLst>
          </p:cNvPr>
          <p:cNvSpPr>
            <a:spLocks noGrp="1"/>
          </p:cNvSpPr>
          <p:nvPr>
            <p:ph type="title"/>
          </p:nvPr>
        </p:nvSpPr>
        <p:spPr>
          <a:xfrm>
            <a:off x="825909" y="808055"/>
            <a:ext cx="3979205" cy="1453363"/>
          </a:xfrm>
        </p:spPr>
        <p:txBody>
          <a:bodyPr>
            <a:normAutofit/>
          </a:bodyPr>
          <a:lstStyle/>
          <a:p>
            <a:r>
              <a:rPr lang="en-IE" dirty="0"/>
              <a:t>Base case</a:t>
            </a:r>
            <a:endParaRPr lang="en-US" dirty="0"/>
          </a:p>
        </p:txBody>
      </p:sp>
      <p:sp>
        <p:nvSpPr>
          <p:cNvPr id="3" name="Content Placeholder 2">
            <a:extLst>
              <a:ext uri="{FF2B5EF4-FFF2-40B4-BE49-F238E27FC236}">
                <a16:creationId xmlns:a16="http://schemas.microsoft.com/office/drawing/2014/main" id="{CF4C532D-B529-C76C-B601-F3522D3AB3A2}"/>
              </a:ext>
            </a:extLst>
          </p:cNvPr>
          <p:cNvSpPr>
            <a:spLocks noGrp="1"/>
          </p:cNvSpPr>
          <p:nvPr>
            <p:ph idx="1"/>
          </p:nvPr>
        </p:nvSpPr>
        <p:spPr>
          <a:xfrm>
            <a:off x="802178" y="2261420"/>
            <a:ext cx="4002936" cy="3637935"/>
          </a:xfrm>
        </p:spPr>
        <p:txBody>
          <a:bodyPr>
            <a:normAutofit/>
          </a:bodyPr>
          <a:lstStyle/>
          <a:p>
            <a:pPr eaLnBrk="1" hangingPunct="1"/>
            <a:r>
              <a:rPr lang="en-IE" dirty="0"/>
              <a:t>There’s a flaw with the previous piece of code</a:t>
            </a:r>
          </a:p>
          <a:p>
            <a:pPr eaLnBrk="1" hangingPunct="1"/>
            <a:r>
              <a:rPr lang="en-IE" dirty="0"/>
              <a:t>It goes on forever!  (Until it crashes)</a:t>
            </a:r>
          </a:p>
          <a:p>
            <a:pPr eaLnBrk="1" hangingPunct="1"/>
            <a:r>
              <a:rPr lang="en-IE" dirty="0"/>
              <a:t>We need to get it to stop at some point</a:t>
            </a:r>
          </a:p>
          <a:p>
            <a:pPr eaLnBrk="1" hangingPunct="1"/>
            <a:r>
              <a:rPr lang="en-IE" dirty="0"/>
              <a:t>In order to stop, all recursive methods must have </a:t>
            </a:r>
            <a:r>
              <a:rPr lang="en-IE" b="1" u="sng" dirty="0"/>
              <a:t>base case </a:t>
            </a:r>
            <a:r>
              <a:rPr lang="en-IE" dirty="0"/>
              <a:t>where the answer is known, and we don’t call the recursive method again</a:t>
            </a:r>
            <a:endParaRPr lang="en-US" dirty="0"/>
          </a:p>
          <a:p>
            <a:endParaRPr lang="en-US" dirty="0"/>
          </a:p>
        </p:txBody>
      </p:sp>
      <p:pic>
        <p:nvPicPr>
          <p:cNvPr id="4" name="Picture 3" descr="A drawing of a snake&#10;&#10;Description automatically generated">
            <a:extLst>
              <a:ext uri="{FF2B5EF4-FFF2-40B4-BE49-F238E27FC236}">
                <a16:creationId xmlns:a16="http://schemas.microsoft.com/office/drawing/2014/main" id="{8F4B6CD4-B59E-2298-384E-814D46814759}"/>
              </a:ext>
            </a:extLst>
          </p:cNvPr>
          <p:cNvPicPr>
            <a:picLocks noChangeAspect="1" noChangeArrowheads="1"/>
          </p:cNvPicPr>
          <p:nvPr/>
        </p:nvPicPr>
        <p:blipFill>
          <a:blip r:embed="rId3" cstate="print"/>
          <a:stretch>
            <a:fillRect/>
          </a:stretch>
        </p:blipFill>
        <p:spPr bwMode="auto">
          <a:xfrm>
            <a:off x="5933794" y="796413"/>
            <a:ext cx="4807509" cy="5102943"/>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91538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1EB83-8BA0-4D89-2693-E4A10B0EBC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D33710-BFE9-F439-5A36-3494F5CEBE0A}"/>
              </a:ext>
            </a:extLst>
          </p:cNvPr>
          <p:cNvSpPr>
            <a:spLocks noGrp="1"/>
          </p:cNvSpPr>
          <p:nvPr>
            <p:ph type="title"/>
          </p:nvPr>
        </p:nvSpPr>
        <p:spPr/>
        <p:txBody>
          <a:bodyPr/>
          <a:lstStyle/>
          <a:p>
            <a:r>
              <a:rPr lang="en-US" dirty="0"/>
              <a:t>Base case</a:t>
            </a:r>
          </a:p>
        </p:txBody>
      </p:sp>
      <p:sp>
        <p:nvSpPr>
          <p:cNvPr id="3" name="Content Placeholder 2">
            <a:extLst>
              <a:ext uri="{FF2B5EF4-FFF2-40B4-BE49-F238E27FC236}">
                <a16:creationId xmlns:a16="http://schemas.microsoft.com/office/drawing/2014/main" id="{ED4F49A4-FC29-3799-0BA8-71B6D069B82A}"/>
              </a:ext>
            </a:extLst>
          </p:cNvPr>
          <p:cNvSpPr>
            <a:spLocks noGrp="1"/>
          </p:cNvSpPr>
          <p:nvPr>
            <p:ph idx="1"/>
          </p:nvPr>
        </p:nvSpPr>
        <p:spPr>
          <a:xfrm>
            <a:off x="445477" y="2142067"/>
            <a:ext cx="4829907" cy="3649133"/>
          </a:xfrm>
        </p:spPr>
        <p:txBody>
          <a:bodyPr>
            <a:normAutofit/>
          </a:bodyPr>
          <a:lstStyle/>
          <a:p>
            <a:pPr eaLnBrk="1" hangingPunct="1">
              <a:lnSpc>
                <a:spcPct val="80000"/>
              </a:lnSpc>
            </a:pPr>
            <a:r>
              <a:rPr lang="en-IE" sz="2400" dirty="0"/>
              <a:t>When do we want our algorithm to stop breaking the problem into smaller problems?</a:t>
            </a:r>
          </a:p>
          <a:p>
            <a:pPr eaLnBrk="1" hangingPunct="1">
              <a:lnSpc>
                <a:spcPct val="80000"/>
              </a:lnSpc>
            </a:pPr>
            <a:r>
              <a:rPr lang="en-IE" sz="2400" dirty="0"/>
              <a:t>When we reach </a:t>
            </a:r>
            <a:r>
              <a:rPr lang="en-IE" sz="2400" dirty="0">
                <a:latin typeface="Courier New" pitchFamily="49" charset="0"/>
                <a:cs typeface="Courier New" pitchFamily="49" charset="0"/>
              </a:rPr>
              <a:t>factorial(1)</a:t>
            </a:r>
            <a:r>
              <a:rPr lang="en-IE" sz="2400" dirty="0"/>
              <a:t> </a:t>
            </a:r>
          </a:p>
          <a:p>
            <a:pPr eaLnBrk="1" hangingPunct="1">
              <a:lnSpc>
                <a:spcPct val="80000"/>
              </a:lnSpc>
            </a:pPr>
            <a:r>
              <a:rPr lang="en-IE" sz="2400" dirty="0"/>
              <a:t>The answer to </a:t>
            </a:r>
            <a:r>
              <a:rPr lang="en-IE" sz="2400" dirty="0">
                <a:latin typeface="Courier New" pitchFamily="49" charset="0"/>
                <a:cs typeface="Courier New" pitchFamily="49" charset="0"/>
              </a:rPr>
              <a:t>factorial(1)</a:t>
            </a:r>
            <a:r>
              <a:rPr lang="en-IE" sz="2400" dirty="0"/>
              <a:t> will always be 1</a:t>
            </a:r>
          </a:p>
          <a:p>
            <a:pPr eaLnBrk="1" hangingPunct="1">
              <a:lnSpc>
                <a:spcPct val="80000"/>
              </a:lnSpc>
            </a:pPr>
            <a:r>
              <a:rPr lang="en-IE" sz="2400" dirty="0"/>
              <a:t>We can set this as the base case using an if statement:</a:t>
            </a:r>
          </a:p>
          <a:p>
            <a:pPr eaLnBrk="1" hangingPunct="1">
              <a:lnSpc>
                <a:spcPct val="80000"/>
              </a:lnSpc>
            </a:pPr>
            <a:endParaRPr lang="en-IE" sz="2000" dirty="0"/>
          </a:p>
        </p:txBody>
      </p:sp>
      <p:sp>
        <p:nvSpPr>
          <p:cNvPr id="4" name="Content Placeholder 2">
            <a:extLst>
              <a:ext uri="{FF2B5EF4-FFF2-40B4-BE49-F238E27FC236}">
                <a16:creationId xmlns:a16="http://schemas.microsoft.com/office/drawing/2014/main" id="{5B75B6F5-D19A-C3FE-74FA-AB3FF4C3581B}"/>
              </a:ext>
            </a:extLst>
          </p:cNvPr>
          <p:cNvSpPr txBox="1">
            <a:spLocks/>
          </p:cNvSpPr>
          <p:nvPr/>
        </p:nvSpPr>
        <p:spPr>
          <a:xfrm>
            <a:off x="5486400" y="2103642"/>
            <a:ext cx="6476999" cy="3649133"/>
          </a:xfrm>
          <a:prstGeom prst="rect">
            <a:avLst/>
          </a:prstGeom>
          <a:solidFill>
            <a:schemeClr val="accent1">
              <a:lumMod val="50000"/>
            </a:schemeClr>
          </a:solidFill>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80000"/>
              </a:lnSpc>
            </a:pPr>
            <a:endParaRPr lang="en-IE" sz="2000" dirty="0"/>
          </a:p>
          <a:p>
            <a:pPr lvl="1">
              <a:lnSpc>
                <a:spcPct val="80000"/>
              </a:lnSpc>
              <a:spcBef>
                <a:spcPct val="50000"/>
              </a:spcBef>
              <a:buFont typeface="Wingdings" pitchFamily="2" charset="2"/>
              <a:buNone/>
            </a:pPr>
            <a:r>
              <a:rPr lang="en-IE" sz="2000" dirty="0">
                <a:latin typeface="Courier New" pitchFamily="49" charset="0"/>
              </a:rPr>
              <a:t>public static </a:t>
            </a:r>
            <a:r>
              <a:rPr lang="en-GB" sz="2000" dirty="0">
                <a:latin typeface="Courier New" pitchFamily="49" charset="0"/>
              </a:rPr>
              <a:t>int factorial( int N ) { </a:t>
            </a:r>
            <a:endParaRPr lang="en-IE" sz="2000" dirty="0">
              <a:latin typeface="Courier New" pitchFamily="49" charset="0"/>
            </a:endParaRPr>
          </a:p>
          <a:p>
            <a:pPr lvl="1">
              <a:lnSpc>
                <a:spcPct val="80000"/>
              </a:lnSpc>
              <a:spcBef>
                <a:spcPct val="50000"/>
              </a:spcBef>
              <a:buFont typeface="Wingdings" pitchFamily="2" charset="2"/>
              <a:buNone/>
            </a:pPr>
            <a:r>
              <a:rPr lang="en-IE" sz="2000" dirty="0">
                <a:latin typeface="Courier New" pitchFamily="49" charset="0"/>
              </a:rPr>
              <a:t>	</a:t>
            </a:r>
            <a:r>
              <a:rPr lang="en-GB" sz="2000" dirty="0">
                <a:latin typeface="Courier New" pitchFamily="49" charset="0"/>
              </a:rPr>
              <a:t>if ( N == 1 ) </a:t>
            </a:r>
          </a:p>
          <a:p>
            <a:pPr lvl="1">
              <a:lnSpc>
                <a:spcPct val="80000"/>
              </a:lnSpc>
              <a:spcBef>
                <a:spcPct val="50000"/>
              </a:spcBef>
              <a:buFont typeface="Wingdings" pitchFamily="2" charset="2"/>
              <a:buNone/>
            </a:pPr>
            <a:r>
              <a:rPr lang="en-GB" sz="2000" dirty="0">
                <a:latin typeface="Courier New" pitchFamily="49" charset="0"/>
              </a:rPr>
              <a:t>		return 1; </a:t>
            </a:r>
            <a:endParaRPr lang="en-IE" sz="2000" dirty="0">
              <a:latin typeface="Courier New" pitchFamily="49" charset="0"/>
            </a:endParaRPr>
          </a:p>
          <a:p>
            <a:pPr lvl="1">
              <a:lnSpc>
                <a:spcPct val="80000"/>
              </a:lnSpc>
              <a:spcBef>
                <a:spcPct val="50000"/>
              </a:spcBef>
              <a:buFont typeface="Wingdings" pitchFamily="2" charset="2"/>
              <a:buNone/>
            </a:pPr>
            <a:r>
              <a:rPr lang="en-IE" sz="2000" dirty="0">
                <a:latin typeface="Courier New" pitchFamily="49" charset="0"/>
              </a:rPr>
              <a:t>	</a:t>
            </a:r>
            <a:r>
              <a:rPr lang="en-GB" sz="2000" dirty="0">
                <a:latin typeface="Courier New" pitchFamily="49" charset="0"/>
              </a:rPr>
              <a:t>else </a:t>
            </a:r>
          </a:p>
          <a:p>
            <a:pPr lvl="1">
              <a:lnSpc>
                <a:spcPct val="80000"/>
              </a:lnSpc>
              <a:spcBef>
                <a:spcPct val="50000"/>
              </a:spcBef>
              <a:buFont typeface="Wingdings" pitchFamily="2" charset="2"/>
              <a:buNone/>
            </a:pPr>
            <a:r>
              <a:rPr lang="en-GB" sz="2000" dirty="0">
                <a:latin typeface="Courier New" pitchFamily="49" charset="0"/>
              </a:rPr>
              <a:t>		return N * factorial( N-1 );</a:t>
            </a:r>
          </a:p>
          <a:p>
            <a:pPr lvl="1">
              <a:lnSpc>
                <a:spcPct val="80000"/>
              </a:lnSpc>
              <a:spcBef>
                <a:spcPct val="50000"/>
              </a:spcBef>
              <a:buFont typeface="Wingdings" pitchFamily="2" charset="2"/>
              <a:buNone/>
            </a:pPr>
            <a:r>
              <a:rPr lang="en-GB" sz="2000" dirty="0">
                <a:latin typeface="Courier New" pitchFamily="49" charset="0"/>
              </a:rPr>
              <a:t>} </a:t>
            </a:r>
            <a:endParaRPr lang="en-IE" sz="2000" dirty="0">
              <a:latin typeface="Courier New" pitchFamily="49" charset="0"/>
            </a:endParaRPr>
          </a:p>
        </p:txBody>
      </p:sp>
    </p:spTree>
    <p:extLst>
      <p:ext uri="{BB962C8B-B14F-4D97-AF65-F5344CB8AC3E}">
        <p14:creationId xmlns:p14="http://schemas.microsoft.com/office/powerpoint/2010/main" val="319219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43EB6-0B54-7F3B-265A-0DBBCA488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7EB5EB-A1CE-EEB5-87DC-5626EF033C74}"/>
              </a:ext>
            </a:extLst>
          </p:cNvPr>
          <p:cNvSpPr>
            <a:spLocks noGrp="1"/>
          </p:cNvSpPr>
          <p:nvPr>
            <p:ph type="title"/>
          </p:nvPr>
        </p:nvSpPr>
        <p:spPr/>
        <p:txBody>
          <a:bodyPr/>
          <a:lstStyle/>
          <a:p>
            <a:r>
              <a:rPr lang="en-IE" dirty="0"/>
              <a:t>t</a:t>
            </a:r>
            <a:r>
              <a:rPr lang="en-IE" sz="3600" dirty="0"/>
              <a:t>o </a:t>
            </a:r>
            <a:r>
              <a:rPr lang="en-GB" sz="3600" dirty="0"/>
              <a:t>calculate </a:t>
            </a:r>
            <a:r>
              <a:rPr lang="en-GB" sz="3600" dirty="0">
                <a:latin typeface="Courier New" pitchFamily="49" charset="0"/>
                <a:cs typeface="Courier New" pitchFamily="49" charset="0"/>
              </a:rPr>
              <a:t>factorial(5)</a:t>
            </a:r>
            <a:r>
              <a:rPr lang="en-GB" sz="3600" dirty="0">
                <a:cs typeface="Courier New" pitchFamily="49" charset="0"/>
              </a:rPr>
              <a:t>:</a:t>
            </a:r>
            <a:endParaRPr lang="en-US" dirty="0"/>
          </a:p>
        </p:txBody>
      </p:sp>
      <p:sp>
        <p:nvSpPr>
          <p:cNvPr id="3" name="Content Placeholder 2">
            <a:extLst>
              <a:ext uri="{FF2B5EF4-FFF2-40B4-BE49-F238E27FC236}">
                <a16:creationId xmlns:a16="http://schemas.microsoft.com/office/drawing/2014/main" id="{15987783-12AA-816E-1491-FEC4C762CBE2}"/>
              </a:ext>
            </a:extLst>
          </p:cNvPr>
          <p:cNvSpPr>
            <a:spLocks noGrp="1"/>
          </p:cNvSpPr>
          <p:nvPr>
            <p:ph idx="1"/>
          </p:nvPr>
        </p:nvSpPr>
        <p:spPr>
          <a:xfrm>
            <a:off x="2309446" y="2142067"/>
            <a:ext cx="6342185" cy="3649133"/>
          </a:xfrm>
          <a:solidFill>
            <a:schemeClr val="accent1">
              <a:lumMod val="50000"/>
            </a:schemeClr>
          </a:solidFill>
        </p:spPr>
        <p:txBody>
          <a:bodyPr/>
          <a:lstStyle/>
          <a:p>
            <a:pPr eaLnBrk="1" hangingPunct="1">
              <a:lnSpc>
                <a:spcPct val="80000"/>
              </a:lnSpc>
              <a:buFont typeface="Wingdings" pitchFamily="2" charset="2"/>
              <a:buNone/>
            </a:pPr>
            <a:r>
              <a:rPr lang="en-GB" sz="1800" dirty="0"/>
              <a:t>	</a:t>
            </a:r>
            <a:r>
              <a:rPr lang="en-GB" sz="1800" dirty="0">
                <a:latin typeface="Courier New" pitchFamily="49" charset="0"/>
                <a:cs typeface="Courier New" pitchFamily="49" charset="0"/>
              </a:rPr>
              <a:t>factorial(5)	</a:t>
            </a:r>
            <a:r>
              <a:rPr lang="en-GB" sz="1800" dirty="0"/>
              <a:t>= 5 x  </a:t>
            </a:r>
            <a:r>
              <a:rPr lang="en-GB" sz="1800" dirty="0">
                <a:latin typeface="Courier New" pitchFamily="49" charset="0"/>
                <a:cs typeface="Courier New" pitchFamily="49" charset="0"/>
              </a:rPr>
              <a:t>factorial(4)</a:t>
            </a:r>
          </a:p>
          <a:p>
            <a:pPr eaLnBrk="1" hangingPunct="1">
              <a:lnSpc>
                <a:spcPct val="80000"/>
              </a:lnSpc>
              <a:buFont typeface="Wingdings" pitchFamily="2" charset="2"/>
              <a:buNone/>
            </a:pPr>
            <a:r>
              <a:rPr lang="en-GB" sz="1800" dirty="0"/>
              <a:t>             		= 5 x ( 4 x </a:t>
            </a:r>
            <a:r>
              <a:rPr lang="en-GB" sz="1800" dirty="0">
                <a:latin typeface="Courier New" pitchFamily="49" charset="0"/>
                <a:cs typeface="Courier New" pitchFamily="49" charset="0"/>
              </a:rPr>
              <a:t>factorial(3) </a:t>
            </a:r>
            <a:r>
              <a:rPr lang="en-GB" sz="1800" dirty="0"/>
              <a:t>)</a:t>
            </a:r>
          </a:p>
          <a:p>
            <a:pPr eaLnBrk="1" hangingPunct="1">
              <a:lnSpc>
                <a:spcPct val="80000"/>
              </a:lnSpc>
              <a:buFont typeface="Wingdings" pitchFamily="2" charset="2"/>
              <a:buNone/>
            </a:pPr>
            <a:r>
              <a:rPr lang="en-GB" sz="1800" dirty="0"/>
              <a:t>              		= 5 x ( 4 x ( 3 x </a:t>
            </a:r>
            <a:r>
              <a:rPr lang="en-GB" sz="1800" dirty="0">
                <a:latin typeface="Courier New" pitchFamily="49" charset="0"/>
                <a:cs typeface="Courier New" pitchFamily="49" charset="0"/>
              </a:rPr>
              <a:t>factorial(2) </a:t>
            </a:r>
            <a:r>
              <a:rPr lang="en-GB" sz="1800" dirty="0"/>
              <a:t>))</a:t>
            </a:r>
          </a:p>
          <a:p>
            <a:pPr eaLnBrk="1" hangingPunct="1">
              <a:lnSpc>
                <a:spcPct val="80000"/>
              </a:lnSpc>
              <a:buFont typeface="Wingdings" pitchFamily="2" charset="2"/>
              <a:buNone/>
            </a:pPr>
            <a:r>
              <a:rPr lang="en-GB" sz="1800" dirty="0"/>
              <a:t>              		= 5 x ( 4 x ( 3 x ( 2 x </a:t>
            </a:r>
            <a:r>
              <a:rPr lang="en-GB" sz="1800" dirty="0">
                <a:latin typeface="Courier New" pitchFamily="49" charset="0"/>
                <a:cs typeface="Courier New" pitchFamily="49" charset="0"/>
              </a:rPr>
              <a:t>factorial(1)</a:t>
            </a:r>
            <a:r>
              <a:rPr lang="en-GB" sz="1800" dirty="0"/>
              <a:t> )))</a:t>
            </a:r>
          </a:p>
          <a:p>
            <a:pPr eaLnBrk="1" hangingPunct="1">
              <a:lnSpc>
                <a:spcPct val="80000"/>
              </a:lnSpc>
              <a:buFont typeface="Wingdings" pitchFamily="2" charset="2"/>
              <a:buNone/>
            </a:pPr>
            <a:r>
              <a:rPr lang="en-GB" sz="1800" dirty="0"/>
              <a:t>              		= 5 x ( 4 x ( 3 x ( 2 x 1 )))</a:t>
            </a:r>
          </a:p>
          <a:p>
            <a:pPr eaLnBrk="1" hangingPunct="1">
              <a:lnSpc>
                <a:spcPct val="80000"/>
              </a:lnSpc>
              <a:buFont typeface="Wingdings" pitchFamily="2" charset="2"/>
              <a:buNone/>
            </a:pPr>
            <a:r>
              <a:rPr lang="en-GB" sz="1800" dirty="0"/>
              <a:t>              </a:t>
            </a:r>
          </a:p>
          <a:p>
            <a:pPr eaLnBrk="1" hangingPunct="1">
              <a:lnSpc>
                <a:spcPct val="80000"/>
              </a:lnSpc>
              <a:buFont typeface="Wingdings" pitchFamily="2" charset="2"/>
              <a:buNone/>
            </a:pPr>
            <a:r>
              <a:rPr lang="en-GB" sz="1800" dirty="0"/>
              <a:t>              		= 5 x ( 4 x ( 3 x 2) )</a:t>
            </a:r>
          </a:p>
          <a:p>
            <a:pPr eaLnBrk="1" hangingPunct="1">
              <a:lnSpc>
                <a:spcPct val="80000"/>
              </a:lnSpc>
              <a:buFont typeface="Wingdings" pitchFamily="2" charset="2"/>
              <a:buNone/>
            </a:pPr>
            <a:r>
              <a:rPr lang="en-GB" sz="1800" dirty="0"/>
              <a:t>              		= 5 x ( 4 x 6 )</a:t>
            </a:r>
          </a:p>
          <a:p>
            <a:pPr eaLnBrk="1" hangingPunct="1">
              <a:lnSpc>
                <a:spcPct val="80000"/>
              </a:lnSpc>
              <a:buFont typeface="Wingdings" pitchFamily="2" charset="2"/>
              <a:buNone/>
            </a:pPr>
            <a:r>
              <a:rPr lang="en-GB" sz="1800" dirty="0"/>
              <a:t>              		= 5 x 24</a:t>
            </a:r>
          </a:p>
          <a:p>
            <a:pPr eaLnBrk="1" hangingPunct="1">
              <a:lnSpc>
                <a:spcPct val="80000"/>
              </a:lnSpc>
              <a:buFont typeface="Wingdings" pitchFamily="2" charset="2"/>
              <a:buNone/>
            </a:pPr>
            <a:r>
              <a:rPr lang="en-GB" sz="1800" dirty="0"/>
              <a:t>              		= 120</a:t>
            </a:r>
            <a:endParaRPr lang="en-US" sz="1600" dirty="0"/>
          </a:p>
        </p:txBody>
      </p:sp>
    </p:spTree>
    <p:extLst>
      <p:ext uri="{BB962C8B-B14F-4D97-AF65-F5344CB8AC3E}">
        <p14:creationId xmlns:p14="http://schemas.microsoft.com/office/powerpoint/2010/main" val="1132948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1DAECC8F-D35D-FC55-7A79-BC86499AAB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7CACF4-8921-C35F-5D6B-80D32913D29C}"/>
              </a:ext>
            </a:extLst>
          </p:cNvPr>
          <p:cNvSpPr>
            <a:spLocks noGrp="1"/>
          </p:cNvSpPr>
          <p:nvPr>
            <p:ph type="title"/>
          </p:nvPr>
        </p:nvSpPr>
        <p:spPr>
          <a:xfrm>
            <a:off x="4955458" y="639097"/>
            <a:ext cx="6593075" cy="1612490"/>
          </a:xfrm>
        </p:spPr>
        <p:txBody>
          <a:bodyPr>
            <a:normAutofit/>
          </a:bodyPr>
          <a:lstStyle/>
          <a:p>
            <a:r>
              <a:rPr lang="en-IE" dirty="0"/>
              <a:t>Recursion</a:t>
            </a:r>
            <a:endParaRPr lang="en-US" dirty="0"/>
          </a:p>
        </p:txBody>
      </p:sp>
      <p:pic>
        <p:nvPicPr>
          <p:cNvPr id="5" name="Picture 4" descr="Grey-coloured shell">
            <a:extLst>
              <a:ext uri="{FF2B5EF4-FFF2-40B4-BE49-F238E27FC236}">
                <a16:creationId xmlns:a16="http://schemas.microsoft.com/office/drawing/2014/main" id="{96B4C00D-34CA-5395-6406-62FF36FE88CC}"/>
              </a:ext>
            </a:extLst>
          </p:cNvPr>
          <p:cNvPicPr>
            <a:picLocks noChangeAspect="1"/>
          </p:cNvPicPr>
          <p:nvPr/>
        </p:nvPicPr>
        <p:blipFill>
          <a:blip r:embed="rId3"/>
          <a:srcRect l="27467" r="27467"/>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6FDBC7E7-D7EA-F8EB-C444-EB32680360E3}"/>
              </a:ext>
            </a:extLst>
          </p:cNvPr>
          <p:cNvSpPr>
            <a:spLocks noGrp="1"/>
          </p:cNvSpPr>
          <p:nvPr>
            <p:ph idx="1"/>
          </p:nvPr>
        </p:nvSpPr>
        <p:spPr>
          <a:xfrm>
            <a:off x="4955458" y="2251587"/>
            <a:ext cx="6593075" cy="3972232"/>
          </a:xfrm>
        </p:spPr>
        <p:txBody>
          <a:bodyPr>
            <a:normAutofit/>
          </a:bodyPr>
          <a:lstStyle/>
          <a:p>
            <a:pPr eaLnBrk="1" hangingPunct="1"/>
            <a:r>
              <a:rPr lang="en-IE" dirty="0"/>
              <a:t>The method keeps calling itself until it reaches the base case and then it filters back up</a:t>
            </a:r>
          </a:p>
          <a:p>
            <a:pPr eaLnBrk="1" hangingPunct="1"/>
            <a:r>
              <a:rPr lang="en-IE" dirty="0"/>
              <a:t>Recursion can be used to simplify a problem conceptually</a:t>
            </a:r>
          </a:p>
          <a:p>
            <a:pPr eaLnBrk="1" hangingPunct="1"/>
            <a:r>
              <a:rPr lang="en-IE" dirty="0"/>
              <a:t>It also reduces the amount of code needed</a:t>
            </a:r>
          </a:p>
          <a:p>
            <a:pPr eaLnBrk="1" hangingPunct="1"/>
            <a:r>
              <a:rPr lang="en-IE" dirty="0"/>
              <a:t>The characteristics of a recursive method are</a:t>
            </a:r>
          </a:p>
          <a:p>
            <a:pPr lvl="1" eaLnBrk="1" hangingPunct="1">
              <a:spcBef>
                <a:spcPts val="1200"/>
              </a:spcBef>
            </a:pPr>
            <a:r>
              <a:rPr lang="en-IE" dirty="0"/>
              <a:t>It calls itself</a:t>
            </a:r>
          </a:p>
          <a:p>
            <a:pPr lvl="1" eaLnBrk="1" hangingPunct="1">
              <a:spcBef>
                <a:spcPts val="1200"/>
              </a:spcBef>
            </a:pPr>
            <a:r>
              <a:rPr lang="en-IE" dirty="0"/>
              <a:t>When it calls itself, it does so to solve a smaller problem</a:t>
            </a:r>
          </a:p>
          <a:p>
            <a:pPr lvl="1" eaLnBrk="1" hangingPunct="1">
              <a:spcBef>
                <a:spcPts val="1200"/>
              </a:spcBef>
            </a:pPr>
            <a:r>
              <a:rPr lang="en-IE" dirty="0"/>
              <a:t>There’s some version of the problem that is simple enough that the routine can solve it and return without calling itself</a:t>
            </a:r>
          </a:p>
          <a:p>
            <a:endParaRPr lang="en-US" dirty="0"/>
          </a:p>
        </p:txBody>
      </p:sp>
    </p:spTree>
    <p:extLst>
      <p:ext uri="{BB962C8B-B14F-4D97-AF65-F5344CB8AC3E}">
        <p14:creationId xmlns:p14="http://schemas.microsoft.com/office/powerpoint/2010/main" val="1837785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192E1-238C-5515-C9E0-874F44657C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63ADB9-5275-F834-6277-5FA45D6C3CBC}"/>
              </a:ext>
            </a:extLst>
          </p:cNvPr>
          <p:cNvSpPr>
            <a:spLocks noGrp="1"/>
          </p:cNvSpPr>
          <p:nvPr>
            <p:ph type="title"/>
          </p:nvPr>
        </p:nvSpPr>
        <p:spPr/>
        <p:txBody>
          <a:bodyPr/>
          <a:lstStyle/>
          <a:p>
            <a:r>
              <a:rPr lang="en-IE" dirty="0"/>
              <a:t>Example: Triangular Numbers</a:t>
            </a:r>
            <a:endParaRPr lang="en-US" dirty="0"/>
          </a:p>
        </p:txBody>
      </p:sp>
      <p:sp>
        <p:nvSpPr>
          <p:cNvPr id="3" name="Content Placeholder 2">
            <a:extLst>
              <a:ext uri="{FF2B5EF4-FFF2-40B4-BE49-F238E27FC236}">
                <a16:creationId xmlns:a16="http://schemas.microsoft.com/office/drawing/2014/main" id="{62456E72-A9C6-C3D2-F43A-B681CFB4C355}"/>
              </a:ext>
            </a:extLst>
          </p:cNvPr>
          <p:cNvSpPr>
            <a:spLocks noGrp="1"/>
          </p:cNvSpPr>
          <p:nvPr>
            <p:ph idx="1"/>
          </p:nvPr>
        </p:nvSpPr>
        <p:spPr>
          <a:xfrm>
            <a:off x="685801" y="2142067"/>
            <a:ext cx="6605953" cy="3649133"/>
          </a:xfrm>
        </p:spPr>
        <p:txBody>
          <a:bodyPr/>
          <a:lstStyle/>
          <a:p>
            <a:pPr>
              <a:lnSpc>
                <a:spcPct val="80000"/>
              </a:lnSpc>
            </a:pPr>
            <a:r>
              <a:rPr lang="en-IE" sz="1800" dirty="0"/>
              <a:t>How can we find the n</a:t>
            </a:r>
            <a:r>
              <a:rPr lang="en-IE" sz="1800" baseline="30000" dirty="0"/>
              <a:t>th</a:t>
            </a:r>
            <a:r>
              <a:rPr lang="en-IE" sz="1800" dirty="0"/>
              <a:t> term of this sequence?</a:t>
            </a:r>
          </a:p>
          <a:p>
            <a:pPr algn="ctr">
              <a:lnSpc>
                <a:spcPct val="80000"/>
              </a:lnSpc>
              <a:buNone/>
            </a:pPr>
            <a:r>
              <a:rPr lang="en-IE" sz="1800" dirty="0"/>
              <a:t>[ 1   3   6   10   15   21   … ]</a:t>
            </a:r>
          </a:p>
          <a:p>
            <a:pPr>
              <a:lnSpc>
                <a:spcPct val="80000"/>
              </a:lnSpc>
            </a:pPr>
            <a:r>
              <a:rPr lang="en-IE" sz="1800" dirty="0"/>
              <a:t>Each time the n</a:t>
            </a:r>
            <a:r>
              <a:rPr lang="en-IE" sz="1800" baseline="30000" dirty="0"/>
              <a:t>th</a:t>
            </a:r>
            <a:r>
              <a:rPr lang="en-IE" sz="1800" dirty="0"/>
              <a:t> term is obtained by adding n to the term before</a:t>
            </a:r>
          </a:p>
          <a:p>
            <a:pPr>
              <a:lnSpc>
                <a:spcPct val="80000"/>
              </a:lnSpc>
            </a:pPr>
            <a:r>
              <a:rPr lang="en-IE" sz="1800" dirty="0"/>
              <a:t>The numbers are called triangular numbers because they can be visualized as a triangular arrangement of numbers</a:t>
            </a:r>
          </a:p>
          <a:p>
            <a:pPr>
              <a:lnSpc>
                <a:spcPct val="80000"/>
              </a:lnSpc>
            </a:pPr>
            <a:r>
              <a:rPr lang="en-IE" sz="1800" dirty="0"/>
              <a:t>The 3</a:t>
            </a:r>
            <a:r>
              <a:rPr lang="en-IE" sz="1800" baseline="30000" dirty="0"/>
              <a:t>rd</a:t>
            </a:r>
            <a:r>
              <a:rPr lang="en-IE" sz="1800" dirty="0"/>
              <a:t> term is the total number of items in three rows etc.</a:t>
            </a:r>
            <a:endParaRPr lang="en-US" sz="1800" dirty="0"/>
          </a:p>
          <a:p>
            <a:endParaRPr lang="en-US" dirty="0"/>
          </a:p>
        </p:txBody>
      </p:sp>
      <p:graphicFrame>
        <p:nvGraphicFramePr>
          <p:cNvPr id="4" name="Object 2">
            <a:extLst>
              <a:ext uri="{FF2B5EF4-FFF2-40B4-BE49-F238E27FC236}">
                <a16:creationId xmlns:a16="http://schemas.microsoft.com/office/drawing/2014/main" id="{409E96DE-4A80-538D-7D96-02AD24FBC8FE}"/>
              </a:ext>
            </a:extLst>
          </p:cNvPr>
          <p:cNvGraphicFramePr>
            <a:graphicFrameLocks noChangeAspect="1"/>
          </p:cNvGraphicFramePr>
          <p:nvPr>
            <p:extLst>
              <p:ext uri="{D42A27DB-BD31-4B8C-83A1-F6EECF244321}">
                <p14:modId xmlns:p14="http://schemas.microsoft.com/office/powerpoint/2010/main" val="3720462530"/>
              </p:ext>
            </p:extLst>
          </p:nvPr>
        </p:nvGraphicFramePr>
        <p:xfrm>
          <a:off x="8872537" y="3515579"/>
          <a:ext cx="2352675" cy="1865313"/>
        </p:xfrm>
        <a:graphic>
          <a:graphicData uri="http://schemas.openxmlformats.org/presentationml/2006/ole">
            <mc:AlternateContent xmlns:mc="http://schemas.openxmlformats.org/markup-compatibility/2006">
              <mc:Choice xmlns:v="urn:schemas-microsoft-com:vml" Requires="v">
                <p:oleObj name="Bitmap Image" r:id="rId2" imgW="3266667" imgH="2591162" progId="PBrush">
                  <p:embed/>
                </p:oleObj>
              </mc:Choice>
              <mc:Fallback>
                <p:oleObj name="Bitmap Image" r:id="rId2" imgW="3266667" imgH="2591162" progId="PBrush">
                  <p:embed/>
                  <p:pic>
                    <p:nvPicPr>
                      <p:cNvPr id="4" name="Object 2">
                        <a:extLst>
                          <a:ext uri="{FF2B5EF4-FFF2-40B4-BE49-F238E27FC236}">
                            <a16:creationId xmlns:a16="http://schemas.microsoft.com/office/drawing/2014/main" id="{409E96DE-4A80-538D-7D96-02AD24FBC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2537" y="3515579"/>
                        <a:ext cx="2352675" cy="186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4">
            <a:extLst>
              <a:ext uri="{FF2B5EF4-FFF2-40B4-BE49-F238E27FC236}">
                <a16:creationId xmlns:a16="http://schemas.microsoft.com/office/drawing/2014/main" id="{1BC97AA5-319B-46F3-014D-36611C561FD8}"/>
              </a:ext>
            </a:extLst>
          </p:cNvPr>
          <p:cNvPicPr>
            <a:picLocks noChangeAspect="1" noChangeArrowheads="1"/>
          </p:cNvPicPr>
          <p:nvPr/>
        </p:nvPicPr>
        <p:blipFill>
          <a:blip r:embed="rId4" cstate="print"/>
          <a:srcRect/>
          <a:stretch>
            <a:fillRect/>
          </a:stretch>
        </p:blipFill>
        <p:spPr>
          <a:xfrm>
            <a:off x="9372600" y="1723292"/>
            <a:ext cx="1047750" cy="1028700"/>
          </a:xfrm>
          <a:prstGeom prst="rect">
            <a:avLst/>
          </a:prstGeom>
          <a:noFill/>
        </p:spPr>
      </p:pic>
      <p:sp>
        <p:nvSpPr>
          <p:cNvPr id="6" name="Text Box 6">
            <a:extLst>
              <a:ext uri="{FF2B5EF4-FFF2-40B4-BE49-F238E27FC236}">
                <a16:creationId xmlns:a16="http://schemas.microsoft.com/office/drawing/2014/main" id="{608B03A8-DE3B-0218-9630-AB6CB033F71D}"/>
              </a:ext>
            </a:extLst>
          </p:cNvPr>
          <p:cNvSpPr txBox="1">
            <a:spLocks noChangeArrowheads="1"/>
          </p:cNvSpPr>
          <p:nvPr/>
        </p:nvSpPr>
        <p:spPr bwMode="auto">
          <a:xfrm>
            <a:off x="9372600" y="2866291"/>
            <a:ext cx="1371600" cy="396875"/>
          </a:xfrm>
          <a:prstGeom prst="rect">
            <a:avLst/>
          </a:prstGeom>
          <a:noFill/>
          <a:ln w="9525">
            <a:noFill/>
            <a:miter lim="800000"/>
            <a:headEnd/>
            <a:tailEnd/>
          </a:ln>
        </p:spPr>
        <p:txBody>
          <a:bodyPr>
            <a:spAutoFit/>
          </a:bodyPr>
          <a:lstStyle/>
          <a:p>
            <a:pPr>
              <a:spcBef>
                <a:spcPct val="50000"/>
              </a:spcBef>
            </a:pPr>
            <a:r>
              <a:rPr lang="en-IE" dirty="0"/>
              <a:t>Total = 6</a:t>
            </a:r>
            <a:endParaRPr lang="en-US" dirty="0"/>
          </a:p>
        </p:txBody>
      </p:sp>
      <p:sp>
        <p:nvSpPr>
          <p:cNvPr id="7" name="Text Box 7">
            <a:extLst>
              <a:ext uri="{FF2B5EF4-FFF2-40B4-BE49-F238E27FC236}">
                <a16:creationId xmlns:a16="http://schemas.microsoft.com/office/drawing/2014/main" id="{CD29CE7A-B85F-EAF4-CDD5-8AFAB455DEE9}"/>
              </a:ext>
            </a:extLst>
          </p:cNvPr>
          <p:cNvSpPr txBox="1">
            <a:spLocks noChangeArrowheads="1"/>
          </p:cNvSpPr>
          <p:nvPr/>
        </p:nvSpPr>
        <p:spPr bwMode="auto">
          <a:xfrm>
            <a:off x="9502776" y="5434867"/>
            <a:ext cx="1371600" cy="396875"/>
          </a:xfrm>
          <a:prstGeom prst="rect">
            <a:avLst/>
          </a:prstGeom>
          <a:noFill/>
          <a:ln w="9525">
            <a:noFill/>
            <a:miter lim="800000"/>
            <a:headEnd/>
            <a:tailEnd/>
          </a:ln>
        </p:spPr>
        <p:txBody>
          <a:bodyPr>
            <a:spAutoFit/>
          </a:bodyPr>
          <a:lstStyle/>
          <a:p>
            <a:pPr>
              <a:spcBef>
                <a:spcPct val="50000"/>
              </a:spcBef>
            </a:pPr>
            <a:r>
              <a:rPr lang="en-IE" dirty="0"/>
              <a:t>Total = 10</a:t>
            </a:r>
            <a:endParaRPr lang="en-US" dirty="0"/>
          </a:p>
        </p:txBody>
      </p:sp>
    </p:spTree>
    <p:extLst>
      <p:ext uri="{BB962C8B-B14F-4D97-AF65-F5344CB8AC3E}">
        <p14:creationId xmlns:p14="http://schemas.microsoft.com/office/powerpoint/2010/main" val="194114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1CA4C-C386-BC13-525E-EAB7BCB749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7E2DC-95E8-8F70-A5C9-25BE89212B75}"/>
              </a:ext>
            </a:extLst>
          </p:cNvPr>
          <p:cNvSpPr>
            <a:spLocks noGrp="1"/>
          </p:cNvSpPr>
          <p:nvPr>
            <p:ph type="title"/>
          </p:nvPr>
        </p:nvSpPr>
        <p:spPr/>
        <p:txBody>
          <a:bodyPr/>
          <a:lstStyle/>
          <a:p>
            <a:r>
              <a:rPr lang="en-IE" dirty="0"/>
              <a:t>Example</a:t>
            </a:r>
            <a:endParaRPr lang="en-US" dirty="0"/>
          </a:p>
        </p:txBody>
      </p:sp>
      <p:sp>
        <p:nvSpPr>
          <p:cNvPr id="3" name="Content Placeholder 2">
            <a:extLst>
              <a:ext uri="{FF2B5EF4-FFF2-40B4-BE49-F238E27FC236}">
                <a16:creationId xmlns:a16="http://schemas.microsoft.com/office/drawing/2014/main" id="{A9F0FBF7-D16F-F8B2-C2D5-BA1813882AA4}"/>
              </a:ext>
            </a:extLst>
          </p:cNvPr>
          <p:cNvSpPr>
            <a:spLocks noGrp="1"/>
          </p:cNvSpPr>
          <p:nvPr>
            <p:ph idx="1"/>
          </p:nvPr>
        </p:nvSpPr>
        <p:spPr>
          <a:xfrm>
            <a:off x="650632" y="2065867"/>
            <a:ext cx="5984630" cy="3649133"/>
          </a:xfrm>
        </p:spPr>
        <p:txBody>
          <a:bodyPr>
            <a:normAutofit/>
          </a:bodyPr>
          <a:lstStyle/>
          <a:p>
            <a:pPr eaLnBrk="1" hangingPunct="1">
              <a:lnSpc>
                <a:spcPct val="80000"/>
              </a:lnSpc>
            </a:pPr>
            <a:r>
              <a:rPr lang="en-IE" sz="2400" dirty="0"/>
              <a:t>Say we want to get the fourth term we have to add</a:t>
            </a:r>
          </a:p>
          <a:p>
            <a:pPr algn="ctr" eaLnBrk="1" hangingPunct="1">
              <a:lnSpc>
                <a:spcPct val="80000"/>
              </a:lnSpc>
              <a:buFont typeface="Wingdings" pitchFamily="2" charset="2"/>
              <a:buNone/>
            </a:pPr>
            <a:r>
              <a:rPr lang="en-IE" sz="3400" dirty="0"/>
              <a:t>4 +3 +2 + 1 = 10</a:t>
            </a:r>
          </a:p>
          <a:p>
            <a:pPr eaLnBrk="1" hangingPunct="1">
              <a:lnSpc>
                <a:spcPct val="80000"/>
              </a:lnSpc>
            </a:pPr>
            <a:endParaRPr lang="en-IE" sz="2400" dirty="0"/>
          </a:p>
          <a:p>
            <a:pPr eaLnBrk="1" hangingPunct="1">
              <a:lnSpc>
                <a:spcPct val="80000"/>
              </a:lnSpc>
            </a:pPr>
            <a:r>
              <a:rPr lang="en-IE" sz="2400" dirty="0"/>
              <a:t>We can do this with a while loop:</a:t>
            </a:r>
          </a:p>
        </p:txBody>
      </p:sp>
      <p:sp>
        <p:nvSpPr>
          <p:cNvPr id="4" name="Content Placeholder 2">
            <a:extLst>
              <a:ext uri="{FF2B5EF4-FFF2-40B4-BE49-F238E27FC236}">
                <a16:creationId xmlns:a16="http://schemas.microsoft.com/office/drawing/2014/main" id="{AF1324EC-0574-A4DD-449A-4AB891E3C924}"/>
              </a:ext>
            </a:extLst>
          </p:cNvPr>
          <p:cNvSpPr txBox="1">
            <a:spLocks/>
          </p:cNvSpPr>
          <p:nvPr/>
        </p:nvSpPr>
        <p:spPr>
          <a:xfrm>
            <a:off x="7268308" y="2065867"/>
            <a:ext cx="4486764" cy="3649133"/>
          </a:xfrm>
          <a:prstGeom prst="rect">
            <a:avLst/>
          </a:prstGeom>
          <a:solidFill>
            <a:schemeClr val="accent1">
              <a:lumMod val="50000"/>
            </a:schemeClr>
          </a:solidFill>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lvl="1">
              <a:lnSpc>
                <a:spcPct val="80000"/>
              </a:lnSpc>
              <a:buFont typeface="Wingdings" pitchFamily="2" charset="2"/>
              <a:buNone/>
            </a:pPr>
            <a:r>
              <a:rPr lang="en-IE" sz="2000" dirty="0">
                <a:latin typeface="Courier New" pitchFamily="49" charset="0"/>
              </a:rPr>
              <a:t>public static int triangle (int n){</a:t>
            </a:r>
          </a:p>
          <a:p>
            <a:pPr lvl="1">
              <a:lnSpc>
                <a:spcPct val="80000"/>
              </a:lnSpc>
              <a:buFont typeface="Wingdings" pitchFamily="2" charset="2"/>
              <a:buNone/>
            </a:pPr>
            <a:r>
              <a:rPr lang="en-IE" sz="2000" dirty="0">
                <a:latin typeface="Courier New" pitchFamily="49" charset="0"/>
              </a:rPr>
              <a:t>	int total = 0;</a:t>
            </a:r>
          </a:p>
          <a:p>
            <a:pPr lvl="1">
              <a:lnSpc>
                <a:spcPct val="80000"/>
              </a:lnSpc>
              <a:buFont typeface="Wingdings" pitchFamily="2" charset="2"/>
              <a:buNone/>
            </a:pPr>
            <a:r>
              <a:rPr lang="en-IE" sz="2000" dirty="0">
                <a:latin typeface="Courier New" pitchFamily="49" charset="0"/>
              </a:rPr>
              <a:t> 	while(n &gt; 0){</a:t>
            </a:r>
          </a:p>
          <a:p>
            <a:pPr lvl="1">
              <a:lnSpc>
                <a:spcPct val="80000"/>
              </a:lnSpc>
              <a:buFont typeface="Wingdings" pitchFamily="2" charset="2"/>
              <a:buNone/>
            </a:pPr>
            <a:r>
              <a:rPr lang="en-IE" sz="2000" dirty="0">
                <a:latin typeface="Courier New" pitchFamily="49" charset="0"/>
              </a:rPr>
              <a:t>		total=</a:t>
            </a:r>
            <a:r>
              <a:rPr lang="en-IE" sz="2000" dirty="0" err="1">
                <a:latin typeface="Courier New" pitchFamily="49" charset="0"/>
              </a:rPr>
              <a:t>total+n</a:t>
            </a:r>
            <a:r>
              <a:rPr lang="en-IE" sz="2000" dirty="0">
                <a:latin typeface="Courier New" pitchFamily="49" charset="0"/>
              </a:rPr>
              <a:t>;</a:t>
            </a:r>
          </a:p>
          <a:p>
            <a:pPr lvl="1">
              <a:lnSpc>
                <a:spcPct val="80000"/>
              </a:lnSpc>
              <a:buFont typeface="Wingdings" pitchFamily="2" charset="2"/>
              <a:buNone/>
            </a:pPr>
            <a:r>
              <a:rPr lang="en-IE" sz="2000" dirty="0">
                <a:latin typeface="Courier New" pitchFamily="49" charset="0"/>
              </a:rPr>
              <a:t>		n--;</a:t>
            </a:r>
          </a:p>
          <a:p>
            <a:pPr lvl="1">
              <a:lnSpc>
                <a:spcPct val="80000"/>
              </a:lnSpc>
              <a:buFont typeface="Wingdings" pitchFamily="2" charset="2"/>
              <a:buNone/>
            </a:pPr>
            <a:r>
              <a:rPr lang="en-IE" sz="2000" dirty="0">
                <a:latin typeface="Courier New" pitchFamily="49" charset="0"/>
              </a:rPr>
              <a:t>	}</a:t>
            </a:r>
          </a:p>
          <a:p>
            <a:pPr lvl="1">
              <a:lnSpc>
                <a:spcPct val="80000"/>
              </a:lnSpc>
              <a:buFont typeface="Wingdings" pitchFamily="2" charset="2"/>
              <a:buNone/>
            </a:pPr>
            <a:r>
              <a:rPr lang="en-IE" sz="2000" dirty="0">
                <a:latin typeface="Courier New" pitchFamily="49" charset="0"/>
              </a:rPr>
              <a:t>	return total;</a:t>
            </a:r>
          </a:p>
          <a:p>
            <a:pPr lvl="1">
              <a:lnSpc>
                <a:spcPct val="80000"/>
              </a:lnSpc>
              <a:buFont typeface="Wingdings" pitchFamily="2" charset="2"/>
              <a:buNone/>
            </a:pPr>
            <a:r>
              <a:rPr lang="en-IE" sz="2000" dirty="0">
                <a:latin typeface="Courier New" pitchFamily="49" charset="0"/>
              </a:rPr>
              <a:t>}</a:t>
            </a:r>
            <a:endParaRPr lang="en-US" sz="2000" dirty="0">
              <a:latin typeface="Courier New" pitchFamily="49" charset="0"/>
            </a:endParaRPr>
          </a:p>
          <a:p>
            <a:endParaRPr lang="en-US" dirty="0"/>
          </a:p>
        </p:txBody>
      </p:sp>
    </p:spTree>
    <p:extLst>
      <p:ext uri="{BB962C8B-B14F-4D97-AF65-F5344CB8AC3E}">
        <p14:creationId xmlns:p14="http://schemas.microsoft.com/office/powerpoint/2010/main" val="1487779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E6DEE-8A5B-1454-CDF6-3E926B317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6089D2-D4DE-C006-CDB8-658179440BFB}"/>
              </a:ext>
            </a:extLst>
          </p:cNvPr>
          <p:cNvSpPr>
            <a:spLocks noGrp="1"/>
          </p:cNvSpPr>
          <p:nvPr>
            <p:ph type="title"/>
          </p:nvPr>
        </p:nvSpPr>
        <p:spPr/>
        <p:txBody>
          <a:bodyPr/>
          <a:lstStyle/>
          <a:p>
            <a:r>
              <a:rPr lang="en-IE" dirty="0"/>
              <a:t>Algorithm</a:t>
            </a:r>
            <a:endParaRPr lang="en-US" dirty="0"/>
          </a:p>
        </p:txBody>
      </p:sp>
      <p:sp>
        <p:nvSpPr>
          <p:cNvPr id="3" name="Content Placeholder 2">
            <a:extLst>
              <a:ext uri="{FF2B5EF4-FFF2-40B4-BE49-F238E27FC236}">
                <a16:creationId xmlns:a16="http://schemas.microsoft.com/office/drawing/2014/main" id="{2AD1E306-9004-DF36-0B2B-C8610C1F110B}"/>
              </a:ext>
            </a:extLst>
          </p:cNvPr>
          <p:cNvSpPr>
            <a:spLocks noGrp="1"/>
          </p:cNvSpPr>
          <p:nvPr>
            <p:ph idx="1"/>
          </p:nvPr>
        </p:nvSpPr>
        <p:spPr>
          <a:xfrm>
            <a:off x="685801" y="2157047"/>
            <a:ext cx="10131425" cy="3634154"/>
          </a:xfrm>
        </p:spPr>
        <p:txBody>
          <a:bodyPr>
            <a:normAutofit/>
          </a:bodyPr>
          <a:lstStyle/>
          <a:p>
            <a:pPr eaLnBrk="1" hangingPunct="1">
              <a:lnSpc>
                <a:spcPct val="80000"/>
              </a:lnSpc>
            </a:pPr>
            <a:r>
              <a:rPr lang="en-GB" sz="2400" dirty="0"/>
              <a:t>Therefore, the following is true:</a:t>
            </a:r>
          </a:p>
          <a:p>
            <a:pPr lvl="1" eaLnBrk="1" hangingPunct="1">
              <a:lnSpc>
                <a:spcPct val="80000"/>
              </a:lnSpc>
              <a:buFont typeface="Wingdings" pitchFamily="2" charset="2"/>
              <a:buNone/>
            </a:pPr>
            <a:endParaRPr lang="en-GB" sz="2000" dirty="0"/>
          </a:p>
          <a:p>
            <a:pPr lvl="1" algn="ctr" eaLnBrk="1" hangingPunct="1">
              <a:lnSpc>
                <a:spcPct val="80000"/>
              </a:lnSpc>
              <a:buFont typeface="Wingdings" pitchFamily="2" charset="2"/>
              <a:buNone/>
            </a:pPr>
            <a:r>
              <a:rPr lang="en-GB" sz="2000" i="1" dirty="0"/>
              <a:t>pins in N rows = pins in row N + pins in N-1 rows</a:t>
            </a:r>
          </a:p>
          <a:p>
            <a:pPr lvl="1" algn="ctr" eaLnBrk="1" hangingPunct="1">
              <a:lnSpc>
                <a:spcPct val="80000"/>
              </a:lnSpc>
              <a:buFont typeface="Wingdings" pitchFamily="2" charset="2"/>
              <a:buNone/>
            </a:pPr>
            <a:endParaRPr lang="en-GB" sz="2000" i="1" dirty="0"/>
          </a:p>
          <a:p>
            <a:pPr eaLnBrk="1" hangingPunct="1">
              <a:lnSpc>
                <a:spcPct val="80000"/>
              </a:lnSpc>
              <a:spcBef>
                <a:spcPts val="1200"/>
              </a:spcBef>
            </a:pPr>
            <a:r>
              <a:rPr lang="en-GB" sz="2400" dirty="0"/>
              <a:t>Here is the algorithm for recursive triangular numbers:</a:t>
            </a:r>
          </a:p>
          <a:p>
            <a:pPr lvl="1" eaLnBrk="1" hangingPunct="1">
              <a:lnSpc>
                <a:spcPct val="80000"/>
              </a:lnSpc>
              <a:spcBef>
                <a:spcPts val="1200"/>
              </a:spcBef>
            </a:pPr>
            <a:r>
              <a:rPr lang="en-GB" sz="2000" dirty="0"/>
              <a:t>Triangle( 1 ) = 1</a:t>
            </a:r>
          </a:p>
          <a:p>
            <a:pPr lvl="1" eaLnBrk="1" hangingPunct="1">
              <a:lnSpc>
                <a:spcPct val="80000"/>
              </a:lnSpc>
              <a:spcBef>
                <a:spcPts val="1200"/>
              </a:spcBef>
            </a:pPr>
            <a:r>
              <a:rPr lang="en-GB" sz="2000" dirty="0"/>
              <a:t>Triangle( N ) = N + Triangle( N - 1 )</a:t>
            </a:r>
            <a:endParaRPr lang="en-US" sz="2000" dirty="0">
              <a:latin typeface="Comic Sans MS" pitchFamily="66" charset="0"/>
            </a:endParaRPr>
          </a:p>
          <a:p>
            <a:endParaRPr lang="en-US" dirty="0"/>
          </a:p>
        </p:txBody>
      </p:sp>
      <p:pic>
        <p:nvPicPr>
          <p:cNvPr id="4" name="Picture 4">
            <a:extLst>
              <a:ext uri="{FF2B5EF4-FFF2-40B4-BE49-F238E27FC236}">
                <a16:creationId xmlns:a16="http://schemas.microsoft.com/office/drawing/2014/main" id="{1A7BF744-D5AD-0105-D024-DD38EDB6E91A}"/>
              </a:ext>
            </a:extLst>
          </p:cNvPr>
          <p:cNvPicPr>
            <a:picLocks noChangeAspect="1" noChangeArrowheads="1"/>
          </p:cNvPicPr>
          <p:nvPr/>
        </p:nvPicPr>
        <p:blipFill>
          <a:blip r:embed="rId2" cstate="print"/>
          <a:srcRect/>
          <a:stretch>
            <a:fillRect/>
          </a:stretch>
        </p:blipFill>
        <p:spPr bwMode="auto">
          <a:xfrm>
            <a:off x="7612246" y="1447800"/>
            <a:ext cx="1357313" cy="1357313"/>
          </a:xfrm>
          <a:prstGeom prst="rect">
            <a:avLst/>
          </a:prstGeom>
          <a:noFill/>
          <a:ln w="9525">
            <a:noFill/>
            <a:miter lim="800000"/>
            <a:headEnd/>
            <a:tailEnd/>
          </a:ln>
        </p:spPr>
      </p:pic>
      <p:pic>
        <p:nvPicPr>
          <p:cNvPr id="5" name="Picture 5">
            <a:extLst>
              <a:ext uri="{FF2B5EF4-FFF2-40B4-BE49-F238E27FC236}">
                <a16:creationId xmlns:a16="http://schemas.microsoft.com/office/drawing/2014/main" id="{752D56B8-337D-2B31-0462-633C9E3BC6A8}"/>
              </a:ext>
            </a:extLst>
          </p:cNvPr>
          <p:cNvPicPr>
            <a:picLocks noChangeAspect="1" noChangeArrowheads="1"/>
          </p:cNvPicPr>
          <p:nvPr/>
        </p:nvPicPr>
        <p:blipFill>
          <a:blip r:embed="rId3" cstate="print"/>
          <a:srcRect/>
          <a:stretch>
            <a:fillRect/>
          </a:stretch>
        </p:blipFill>
        <p:spPr bwMode="auto">
          <a:xfrm>
            <a:off x="10138569" y="1488830"/>
            <a:ext cx="1357313" cy="1357313"/>
          </a:xfrm>
          <a:prstGeom prst="rect">
            <a:avLst/>
          </a:prstGeom>
          <a:noFill/>
          <a:ln w="9525">
            <a:noFill/>
            <a:miter lim="800000"/>
            <a:headEnd/>
            <a:tailEnd/>
          </a:ln>
        </p:spPr>
      </p:pic>
      <p:sp>
        <p:nvSpPr>
          <p:cNvPr id="6" name="Text Box 6">
            <a:extLst>
              <a:ext uri="{FF2B5EF4-FFF2-40B4-BE49-F238E27FC236}">
                <a16:creationId xmlns:a16="http://schemas.microsoft.com/office/drawing/2014/main" id="{C51255DD-AF71-C982-2CEC-BD9BC966D47B}"/>
              </a:ext>
            </a:extLst>
          </p:cNvPr>
          <p:cNvSpPr txBox="1">
            <a:spLocks noChangeArrowheads="1"/>
          </p:cNvSpPr>
          <p:nvPr/>
        </p:nvSpPr>
        <p:spPr bwMode="auto">
          <a:xfrm>
            <a:off x="7536046" y="1066800"/>
            <a:ext cx="1462088" cy="461963"/>
          </a:xfrm>
          <a:prstGeom prst="rect">
            <a:avLst/>
          </a:prstGeom>
          <a:noFill/>
          <a:ln w="9525">
            <a:noFill/>
            <a:miter lim="800000"/>
            <a:headEnd/>
            <a:tailEnd/>
          </a:ln>
        </p:spPr>
        <p:txBody>
          <a:bodyPr>
            <a:spAutoFit/>
          </a:bodyPr>
          <a:lstStyle/>
          <a:p>
            <a:pPr>
              <a:spcBef>
                <a:spcPct val="50000"/>
              </a:spcBef>
            </a:pPr>
            <a:r>
              <a:rPr lang="en-IE" sz="2400"/>
              <a:t>4</a:t>
            </a:r>
            <a:r>
              <a:rPr lang="en-IE" sz="2400" baseline="30000"/>
              <a:t>th</a:t>
            </a:r>
            <a:r>
              <a:rPr lang="en-IE" sz="2400"/>
              <a:t> Term</a:t>
            </a:r>
            <a:endParaRPr lang="en-US" sz="2400"/>
          </a:p>
        </p:txBody>
      </p:sp>
      <p:sp>
        <p:nvSpPr>
          <p:cNvPr id="7" name="Text Box 7">
            <a:extLst>
              <a:ext uri="{FF2B5EF4-FFF2-40B4-BE49-F238E27FC236}">
                <a16:creationId xmlns:a16="http://schemas.microsoft.com/office/drawing/2014/main" id="{FC3CD528-34C6-2A8F-6FE9-874D63D331BE}"/>
              </a:ext>
            </a:extLst>
          </p:cNvPr>
          <p:cNvSpPr txBox="1">
            <a:spLocks noChangeArrowheads="1"/>
          </p:cNvSpPr>
          <p:nvPr/>
        </p:nvSpPr>
        <p:spPr bwMode="auto">
          <a:xfrm>
            <a:off x="9986169" y="1107830"/>
            <a:ext cx="1419225" cy="461963"/>
          </a:xfrm>
          <a:prstGeom prst="rect">
            <a:avLst/>
          </a:prstGeom>
          <a:noFill/>
          <a:ln w="9525">
            <a:noFill/>
            <a:miter lim="800000"/>
            <a:headEnd/>
            <a:tailEnd/>
          </a:ln>
        </p:spPr>
        <p:txBody>
          <a:bodyPr>
            <a:spAutoFit/>
          </a:bodyPr>
          <a:lstStyle/>
          <a:p>
            <a:pPr>
              <a:spcBef>
                <a:spcPct val="50000"/>
              </a:spcBef>
            </a:pPr>
            <a:r>
              <a:rPr lang="en-IE" sz="2400"/>
              <a:t>5</a:t>
            </a:r>
            <a:r>
              <a:rPr lang="en-IE" sz="2400" baseline="30000"/>
              <a:t>th</a:t>
            </a:r>
            <a:r>
              <a:rPr lang="en-IE" sz="2400"/>
              <a:t> Term</a:t>
            </a:r>
            <a:endParaRPr lang="en-US" sz="2400"/>
          </a:p>
        </p:txBody>
      </p:sp>
    </p:spTree>
    <p:extLst>
      <p:ext uri="{BB962C8B-B14F-4D97-AF65-F5344CB8AC3E}">
        <p14:creationId xmlns:p14="http://schemas.microsoft.com/office/powerpoint/2010/main" val="3621812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74BAA-3E0C-FA25-93A6-C5F18027FB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9A1DBA-CAE4-1189-1704-B070527B7D36}"/>
              </a:ext>
            </a:extLst>
          </p:cNvPr>
          <p:cNvSpPr>
            <a:spLocks noGrp="1"/>
          </p:cNvSpPr>
          <p:nvPr>
            <p:ph type="title"/>
          </p:nvPr>
        </p:nvSpPr>
        <p:spPr/>
        <p:txBody>
          <a:bodyPr/>
          <a:lstStyle/>
          <a:p>
            <a:r>
              <a:rPr lang="en-US" dirty="0"/>
              <a:t>Triangle(5)</a:t>
            </a:r>
          </a:p>
        </p:txBody>
      </p:sp>
      <p:sp>
        <p:nvSpPr>
          <p:cNvPr id="3" name="Content Placeholder 2">
            <a:extLst>
              <a:ext uri="{FF2B5EF4-FFF2-40B4-BE49-F238E27FC236}">
                <a16:creationId xmlns:a16="http://schemas.microsoft.com/office/drawing/2014/main" id="{0AD0836B-95CC-42BC-00B2-BEEB8E0BE74C}"/>
              </a:ext>
            </a:extLst>
          </p:cNvPr>
          <p:cNvSpPr>
            <a:spLocks noGrp="1"/>
          </p:cNvSpPr>
          <p:nvPr>
            <p:ph idx="1"/>
          </p:nvPr>
        </p:nvSpPr>
        <p:spPr>
          <a:xfrm>
            <a:off x="685801" y="2142067"/>
            <a:ext cx="4624753" cy="3649133"/>
          </a:xfrm>
        </p:spPr>
        <p:txBody>
          <a:bodyPr>
            <a:normAutofit/>
          </a:bodyPr>
          <a:lstStyle/>
          <a:p>
            <a:pPr marL="0" indent="0" eaLnBrk="1" hangingPunct="1">
              <a:lnSpc>
                <a:spcPct val="80000"/>
              </a:lnSpc>
              <a:buNone/>
            </a:pPr>
            <a:r>
              <a:rPr lang="en-IE" sz="1800" dirty="0"/>
              <a:t>So, to </a:t>
            </a:r>
            <a:r>
              <a:rPr lang="en-GB" sz="1800" dirty="0"/>
              <a:t>calculate </a:t>
            </a:r>
            <a:r>
              <a:rPr lang="en-GB" sz="1800" dirty="0">
                <a:latin typeface="Courier New" pitchFamily="49" charset="0"/>
                <a:cs typeface="Courier New" pitchFamily="49" charset="0"/>
              </a:rPr>
              <a:t>triangle(5)</a:t>
            </a:r>
            <a:r>
              <a:rPr lang="en-GB" sz="1800" dirty="0">
                <a:cs typeface="Courier New" pitchFamily="49" charset="0"/>
              </a:rPr>
              <a:t>:</a:t>
            </a:r>
          </a:p>
        </p:txBody>
      </p:sp>
      <p:sp>
        <p:nvSpPr>
          <p:cNvPr id="4" name="Content Placeholder 2">
            <a:extLst>
              <a:ext uri="{FF2B5EF4-FFF2-40B4-BE49-F238E27FC236}">
                <a16:creationId xmlns:a16="http://schemas.microsoft.com/office/drawing/2014/main" id="{C2BE277B-DE56-2BF3-DF7A-A7F4FECB788E}"/>
              </a:ext>
            </a:extLst>
          </p:cNvPr>
          <p:cNvSpPr txBox="1">
            <a:spLocks/>
          </p:cNvSpPr>
          <p:nvPr/>
        </p:nvSpPr>
        <p:spPr>
          <a:xfrm>
            <a:off x="5451231" y="1125415"/>
            <a:ext cx="5788026" cy="466578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80000"/>
              </a:lnSpc>
              <a:buFont typeface="Wingdings" pitchFamily="2" charset="2"/>
              <a:buNone/>
            </a:pPr>
            <a:r>
              <a:rPr lang="en-GB" dirty="0"/>
              <a:t>	</a:t>
            </a:r>
            <a:r>
              <a:rPr lang="en-GB" dirty="0">
                <a:latin typeface="Courier New" pitchFamily="49" charset="0"/>
                <a:cs typeface="Courier New" pitchFamily="49" charset="0"/>
              </a:rPr>
              <a:t>triangle(5)	</a:t>
            </a:r>
            <a:r>
              <a:rPr lang="en-GB" dirty="0"/>
              <a:t>= 5 +  </a:t>
            </a:r>
            <a:r>
              <a:rPr lang="en-GB" dirty="0">
                <a:latin typeface="Courier New" pitchFamily="49" charset="0"/>
                <a:cs typeface="Courier New" pitchFamily="49" charset="0"/>
              </a:rPr>
              <a:t>triangle (4)</a:t>
            </a:r>
          </a:p>
          <a:p>
            <a:pPr>
              <a:lnSpc>
                <a:spcPct val="80000"/>
              </a:lnSpc>
              <a:buFont typeface="Wingdings" pitchFamily="2" charset="2"/>
              <a:buNone/>
            </a:pPr>
            <a:r>
              <a:rPr lang="en-GB" dirty="0"/>
              <a:t>             		= 5 + ( 4 + </a:t>
            </a:r>
            <a:r>
              <a:rPr lang="en-GB" dirty="0">
                <a:latin typeface="Courier New" pitchFamily="49" charset="0"/>
                <a:cs typeface="Courier New" pitchFamily="49" charset="0"/>
              </a:rPr>
              <a:t>triangle (3) </a:t>
            </a:r>
            <a:r>
              <a:rPr lang="en-GB" dirty="0"/>
              <a:t>)</a:t>
            </a:r>
          </a:p>
          <a:p>
            <a:pPr>
              <a:lnSpc>
                <a:spcPct val="80000"/>
              </a:lnSpc>
              <a:buFont typeface="Wingdings" pitchFamily="2" charset="2"/>
              <a:buNone/>
            </a:pPr>
            <a:r>
              <a:rPr lang="en-GB" dirty="0"/>
              <a:t>              		= 5 + ( 4 + ( 3 + </a:t>
            </a:r>
            <a:r>
              <a:rPr lang="en-GB" dirty="0">
                <a:latin typeface="Courier New" pitchFamily="49" charset="0"/>
                <a:cs typeface="Courier New" pitchFamily="49" charset="0"/>
              </a:rPr>
              <a:t>triangle (2) </a:t>
            </a:r>
            <a:r>
              <a:rPr lang="en-GB" dirty="0"/>
              <a:t>))</a:t>
            </a:r>
          </a:p>
          <a:p>
            <a:pPr>
              <a:lnSpc>
                <a:spcPct val="80000"/>
              </a:lnSpc>
              <a:buFont typeface="Wingdings" pitchFamily="2" charset="2"/>
              <a:buNone/>
            </a:pPr>
            <a:r>
              <a:rPr lang="en-GB" dirty="0"/>
              <a:t>              		= 5 + ( 4 + ( 3 + ( 2 + </a:t>
            </a:r>
            <a:r>
              <a:rPr lang="en-GB" dirty="0">
                <a:latin typeface="Courier New" pitchFamily="49" charset="0"/>
                <a:cs typeface="Courier New" pitchFamily="49" charset="0"/>
              </a:rPr>
              <a:t>triangle (1)</a:t>
            </a:r>
            <a:r>
              <a:rPr lang="en-GB" dirty="0"/>
              <a:t> )))</a:t>
            </a:r>
          </a:p>
          <a:p>
            <a:pPr>
              <a:lnSpc>
                <a:spcPct val="80000"/>
              </a:lnSpc>
              <a:buFont typeface="Wingdings" pitchFamily="2" charset="2"/>
              <a:buNone/>
            </a:pPr>
            <a:r>
              <a:rPr lang="en-GB" dirty="0"/>
              <a:t>              		= 5 + ( 4 + ( 3 + ( 2 + 1 )))</a:t>
            </a:r>
          </a:p>
          <a:p>
            <a:pPr>
              <a:lnSpc>
                <a:spcPct val="80000"/>
              </a:lnSpc>
              <a:buFont typeface="Wingdings" pitchFamily="2" charset="2"/>
              <a:buNone/>
            </a:pPr>
            <a:r>
              <a:rPr lang="en-GB" dirty="0"/>
              <a:t>              </a:t>
            </a:r>
          </a:p>
          <a:p>
            <a:pPr>
              <a:lnSpc>
                <a:spcPct val="80000"/>
              </a:lnSpc>
              <a:buFont typeface="Wingdings" pitchFamily="2" charset="2"/>
              <a:buNone/>
            </a:pPr>
            <a:r>
              <a:rPr lang="en-GB" dirty="0"/>
              <a:t>              		= 5 + ( 4 + ( 3 + 3) )</a:t>
            </a:r>
          </a:p>
          <a:p>
            <a:pPr>
              <a:lnSpc>
                <a:spcPct val="80000"/>
              </a:lnSpc>
              <a:buFont typeface="Wingdings" pitchFamily="2" charset="2"/>
              <a:buNone/>
            </a:pPr>
            <a:r>
              <a:rPr lang="en-GB" dirty="0"/>
              <a:t>              		= 5 + ( 4 + 6 )</a:t>
            </a:r>
          </a:p>
          <a:p>
            <a:pPr>
              <a:lnSpc>
                <a:spcPct val="80000"/>
              </a:lnSpc>
              <a:buFont typeface="Wingdings" pitchFamily="2" charset="2"/>
              <a:buNone/>
            </a:pPr>
            <a:r>
              <a:rPr lang="en-GB" dirty="0"/>
              <a:t>              		= 5 + 10</a:t>
            </a:r>
          </a:p>
          <a:p>
            <a:pPr>
              <a:lnSpc>
                <a:spcPct val="80000"/>
              </a:lnSpc>
              <a:buFont typeface="Wingdings" pitchFamily="2" charset="2"/>
              <a:buNone/>
            </a:pPr>
            <a:r>
              <a:rPr lang="en-GB" dirty="0"/>
              <a:t>              		= 15</a:t>
            </a:r>
            <a:endParaRPr lang="en-US" sz="1600" dirty="0"/>
          </a:p>
        </p:txBody>
      </p:sp>
    </p:spTree>
    <p:extLst>
      <p:ext uri="{BB962C8B-B14F-4D97-AF65-F5344CB8AC3E}">
        <p14:creationId xmlns:p14="http://schemas.microsoft.com/office/powerpoint/2010/main" val="1932864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D8AFE-AD25-CA69-E575-455D2F092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EA0A7-216C-F6E7-E0BD-B744E9B004DB}"/>
              </a:ext>
            </a:extLst>
          </p:cNvPr>
          <p:cNvSpPr>
            <a:spLocks noGrp="1"/>
          </p:cNvSpPr>
          <p:nvPr>
            <p:ph type="title"/>
          </p:nvPr>
        </p:nvSpPr>
        <p:spPr/>
        <p:txBody>
          <a:bodyPr/>
          <a:lstStyle/>
          <a:p>
            <a:r>
              <a:rPr lang="en-IE" dirty="0"/>
              <a:t>Fibonacci Series</a:t>
            </a:r>
            <a:endParaRPr lang="en-US" dirty="0"/>
          </a:p>
        </p:txBody>
      </p:sp>
      <p:sp>
        <p:nvSpPr>
          <p:cNvPr id="3" name="Content Placeholder 2">
            <a:extLst>
              <a:ext uri="{FF2B5EF4-FFF2-40B4-BE49-F238E27FC236}">
                <a16:creationId xmlns:a16="http://schemas.microsoft.com/office/drawing/2014/main" id="{3F741C5B-A5D7-8D57-2752-DEE6C705556A}"/>
              </a:ext>
            </a:extLst>
          </p:cNvPr>
          <p:cNvSpPr>
            <a:spLocks noGrp="1"/>
          </p:cNvSpPr>
          <p:nvPr>
            <p:ph idx="1"/>
          </p:nvPr>
        </p:nvSpPr>
        <p:spPr>
          <a:xfrm>
            <a:off x="685802" y="2142067"/>
            <a:ext cx="4636476" cy="3649133"/>
          </a:xfrm>
        </p:spPr>
        <p:txBody>
          <a:bodyPr>
            <a:normAutofit/>
          </a:bodyPr>
          <a:lstStyle/>
          <a:p>
            <a:pPr eaLnBrk="1" hangingPunct="1">
              <a:lnSpc>
                <a:spcPct val="90000"/>
              </a:lnSpc>
            </a:pPr>
            <a:r>
              <a:rPr lang="en-GB" sz="2800" dirty="0"/>
              <a:t>The Fibonacci series is as follows:</a:t>
            </a:r>
            <a:endParaRPr lang="en-IE" sz="2800" b="1" dirty="0"/>
          </a:p>
          <a:p>
            <a:pPr eaLnBrk="1" hangingPunct="1">
              <a:lnSpc>
                <a:spcPct val="90000"/>
              </a:lnSpc>
            </a:pPr>
            <a:r>
              <a:rPr lang="en-IE" sz="2800" b="1" dirty="0">
                <a:solidFill>
                  <a:srgbClr val="DF0601"/>
                </a:solidFill>
              </a:rPr>
              <a:t>1, 1, 2, 3, 5, 8, 13…</a:t>
            </a:r>
            <a:endParaRPr lang="en-GB" sz="2800" dirty="0">
              <a:solidFill>
                <a:srgbClr val="DF0601"/>
              </a:solidFill>
            </a:endParaRPr>
          </a:p>
          <a:p>
            <a:pPr eaLnBrk="1" hangingPunct="1">
              <a:lnSpc>
                <a:spcPct val="90000"/>
              </a:lnSpc>
            </a:pPr>
            <a:r>
              <a:rPr lang="en-GB" sz="2800" dirty="0"/>
              <a:t>Each term is calculated by the sum of the two terms before it</a:t>
            </a:r>
          </a:p>
        </p:txBody>
      </p:sp>
      <p:sp>
        <p:nvSpPr>
          <p:cNvPr id="4" name="Content Placeholder 2">
            <a:extLst>
              <a:ext uri="{FF2B5EF4-FFF2-40B4-BE49-F238E27FC236}">
                <a16:creationId xmlns:a16="http://schemas.microsoft.com/office/drawing/2014/main" id="{ECA14DD3-FB6E-926D-5611-C5D87DBF913F}"/>
              </a:ext>
            </a:extLst>
          </p:cNvPr>
          <p:cNvSpPr txBox="1">
            <a:spLocks/>
          </p:cNvSpPr>
          <p:nvPr/>
        </p:nvSpPr>
        <p:spPr>
          <a:xfrm>
            <a:off x="5802924" y="1977944"/>
            <a:ext cx="5893536" cy="3918764"/>
          </a:xfrm>
          <a:prstGeom prst="rect">
            <a:avLst/>
          </a:prstGeom>
          <a:solidFill>
            <a:schemeClr val="accent1">
              <a:lumMod val="50000"/>
            </a:schemeClr>
          </a:solidFill>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90000"/>
              </a:lnSpc>
              <a:buFont typeface="Wingdings" pitchFamily="2" charset="2"/>
              <a:buNone/>
            </a:pPr>
            <a:r>
              <a:rPr lang="en-US" dirty="0">
                <a:latin typeface="Courier New" pitchFamily="49" charset="0"/>
              </a:rPr>
              <a:t>public static long </a:t>
            </a:r>
            <a:r>
              <a:rPr lang="en-US" dirty="0" err="1">
                <a:latin typeface="Courier New" pitchFamily="49" charset="0"/>
              </a:rPr>
              <a:t>fibonacci</a:t>
            </a:r>
            <a:r>
              <a:rPr lang="en-US" dirty="0">
                <a:latin typeface="Courier New" pitchFamily="49" charset="0"/>
              </a:rPr>
              <a:t>(int n) {    </a:t>
            </a:r>
          </a:p>
          <a:p>
            <a:pPr>
              <a:lnSpc>
                <a:spcPct val="90000"/>
              </a:lnSpc>
              <a:buFont typeface="Wingdings" pitchFamily="2" charset="2"/>
              <a:buNone/>
            </a:pPr>
            <a:r>
              <a:rPr lang="en-US" dirty="0">
                <a:latin typeface="Courier New" pitchFamily="49" charset="0"/>
              </a:rPr>
              <a:t>	if (n == 1) return 1;    </a:t>
            </a:r>
          </a:p>
          <a:p>
            <a:pPr>
              <a:lnSpc>
                <a:spcPct val="90000"/>
              </a:lnSpc>
              <a:buFont typeface="Wingdings" pitchFamily="2" charset="2"/>
              <a:buNone/>
            </a:pPr>
            <a:r>
              <a:rPr lang="en-US" dirty="0">
                <a:latin typeface="Courier New" pitchFamily="49" charset="0"/>
              </a:rPr>
              <a:t>	if (n == 2) return 1;    </a:t>
            </a:r>
          </a:p>
          <a:p>
            <a:pPr>
              <a:lnSpc>
                <a:spcPct val="90000"/>
              </a:lnSpc>
              <a:buFont typeface="Wingdings" pitchFamily="2" charset="2"/>
              <a:buNone/>
            </a:pPr>
            <a:r>
              <a:rPr lang="en-US" dirty="0">
                <a:latin typeface="Courier New" pitchFamily="49" charset="0"/>
              </a:rPr>
              <a:t>	return </a:t>
            </a:r>
            <a:r>
              <a:rPr lang="en-US" dirty="0" err="1">
                <a:latin typeface="Courier New" pitchFamily="49" charset="0"/>
              </a:rPr>
              <a:t>fibonacci</a:t>
            </a:r>
            <a:r>
              <a:rPr lang="en-US" dirty="0">
                <a:latin typeface="Courier New" pitchFamily="49" charset="0"/>
              </a:rPr>
              <a:t>(n-1) + </a:t>
            </a:r>
            <a:r>
              <a:rPr lang="en-US" dirty="0" err="1">
                <a:latin typeface="Courier New" pitchFamily="49" charset="0"/>
              </a:rPr>
              <a:t>fibonacci</a:t>
            </a:r>
            <a:r>
              <a:rPr lang="en-US" dirty="0">
                <a:latin typeface="Courier New" pitchFamily="49" charset="0"/>
              </a:rPr>
              <a:t>(n-2); </a:t>
            </a:r>
          </a:p>
          <a:p>
            <a:pPr>
              <a:lnSpc>
                <a:spcPct val="90000"/>
              </a:lnSpc>
              <a:buFont typeface="Wingdings" pitchFamily="2" charset="2"/>
              <a:buNone/>
            </a:pPr>
            <a:r>
              <a:rPr lang="en-IE" dirty="0">
                <a:latin typeface="Courier New" pitchFamily="49" charset="0"/>
              </a:rPr>
              <a:t>}</a:t>
            </a:r>
            <a:endParaRPr lang="en-US" dirty="0">
              <a:latin typeface="Courier New" pitchFamily="49" charset="0"/>
            </a:endParaRPr>
          </a:p>
          <a:p>
            <a:endParaRPr lang="en-US" dirty="0"/>
          </a:p>
        </p:txBody>
      </p:sp>
    </p:spTree>
    <p:extLst>
      <p:ext uri="{BB962C8B-B14F-4D97-AF65-F5344CB8AC3E}">
        <p14:creationId xmlns:p14="http://schemas.microsoft.com/office/powerpoint/2010/main" val="760144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B6FE6-7B67-3E0D-9703-64A1408C62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FA6A31-808C-2ED1-B0F2-A9247E8AE4A5}"/>
              </a:ext>
            </a:extLst>
          </p:cNvPr>
          <p:cNvSpPr>
            <a:spLocks noGrp="1"/>
          </p:cNvSpPr>
          <p:nvPr>
            <p:ph type="title"/>
          </p:nvPr>
        </p:nvSpPr>
        <p:spPr/>
        <p:txBody>
          <a:bodyPr/>
          <a:lstStyle/>
          <a:p>
            <a:r>
              <a:rPr lang="en-US" dirty="0"/>
              <a:t>The Efficiency of Recursion</a:t>
            </a:r>
          </a:p>
        </p:txBody>
      </p:sp>
      <p:sp>
        <p:nvSpPr>
          <p:cNvPr id="3" name="Content Placeholder 2">
            <a:extLst>
              <a:ext uri="{FF2B5EF4-FFF2-40B4-BE49-F238E27FC236}">
                <a16:creationId xmlns:a16="http://schemas.microsoft.com/office/drawing/2014/main" id="{3D092256-E57B-A75C-5BFE-1A4A24386B51}"/>
              </a:ext>
            </a:extLst>
          </p:cNvPr>
          <p:cNvSpPr>
            <a:spLocks noGrp="1"/>
          </p:cNvSpPr>
          <p:nvPr>
            <p:ph idx="1"/>
          </p:nvPr>
        </p:nvSpPr>
        <p:spPr/>
        <p:txBody>
          <a:bodyPr/>
          <a:lstStyle/>
          <a:p>
            <a:pPr>
              <a:lnSpc>
                <a:spcPct val="90000"/>
              </a:lnSpc>
            </a:pPr>
            <a:r>
              <a:rPr lang="en-US" sz="1800" dirty="0"/>
              <a:t>Recursive implementation of </a:t>
            </a:r>
            <a:r>
              <a:rPr lang="en-US" sz="1800" dirty="0">
                <a:latin typeface="Courier New" pitchFamily="49" charset="0"/>
              </a:rPr>
              <a:t>fib</a:t>
            </a:r>
            <a:r>
              <a:rPr lang="en-US" sz="1800" dirty="0"/>
              <a:t> is straightforward </a:t>
            </a:r>
          </a:p>
          <a:p>
            <a:pPr>
              <a:lnSpc>
                <a:spcPct val="90000"/>
              </a:lnSpc>
            </a:pPr>
            <a:r>
              <a:rPr lang="en-US" sz="1800" dirty="0"/>
              <a:t>First few calls to </a:t>
            </a:r>
            <a:r>
              <a:rPr lang="en-US" sz="1800" dirty="0">
                <a:latin typeface="Courier New" pitchFamily="49" charset="0"/>
              </a:rPr>
              <a:t>fib</a:t>
            </a:r>
            <a:r>
              <a:rPr lang="en-US" sz="1800" dirty="0"/>
              <a:t> are quite fast </a:t>
            </a:r>
          </a:p>
          <a:p>
            <a:pPr>
              <a:lnSpc>
                <a:spcPct val="90000"/>
              </a:lnSpc>
            </a:pPr>
            <a:r>
              <a:rPr lang="en-US" sz="1800" dirty="0"/>
              <a:t>For larger values, the program pauses a long time between outputs </a:t>
            </a:r>
          </a:p>
          <a:p>
            <a:pPr>
              <a:lnSpc>
                <a:spcPct val="90000"/>
              </a:lnSpc>
            </a:pPr>
            <a:r>
              <a:rPr lang="en-US" sz="1800" dirty="0"/>
              <a:t>It turns out that using recursion to compute Fibonacci  numbers is terrible!!</a:t>
            </a:r>
          </a:p>
          <a:p>
            <a:pPr>
              <a:lnSpc>
                <a:spcPct val="90000"/>
              </a:lnSpc>
            </a:pPr>
            <a:r>
              <a:rPr lang="en-IE" sz="1800" dirty="0"/>
              <a:t>REMEMBER: recursion can simplify code but is not always more efficient</a:t>
            </a:r>
          </a:p>
          <a:p>
            <a:pPr>
              <a:lnSpc>
                <a:spcPct val="90000"/>
              </a:lnSpc>
            </a:pPr>
            <a:r>
              <a:rPr lang="en-IE" dirty="0"/>
              <a:t>Why is this?</a:t>
            </a:r>
            <a:endParaRPr lang="en-US" sz="1800" dirty="0"/>
          </a:p>
          <a:p>
            <a:endParaRPr lang="en-US" dirty="0"/>
          </a:p>
        </p:txBody>
      </p:sp>
    </p:spTree>
    <p:extLst>
      <p:ext uri="{BB962C8B-B14F-4D97-AF65-F5344CB8AC3E}">
        <p14:creationId xmlns:p14="http://schemas.microsoft.com/office/powerpoint/2010/main" val="4102529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36" name="Picture 12">
            <a:extLst>
              <a:ext uri="{FF2B5EF4-FFF2-40B4-BE49-F238E27FC236}">
                <a16:creationId xmlns:a16="http://schemas.microsoft.com/office/drawing/2014/main" id="{E115F9BD-9F3B-DD1F-C6F3-121FE327DF6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05563" y="344071"/>
            <a:ext cx="5865057" cy="5865057"/>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AutoShape 10">
            <a:extLst>
              <a:ext uri="{FF2B5EF4-FFF2-40B4-BE49-F238E27FC236}">
                <a16:creationId xmlns:a16="http://schemas.microsoft.com/office/drawing/2014/main" id="{8ABCA589-77C6-0808-3EE7-D9D3962829E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72787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957A1-00F8-1E31-4EA8-0949184493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A750BA-65E6-0611-43C7-BD4DB8223314}"/>
              </a:ext>
            </a:extLst>
          </p:cNvPr>
          <p:cNvSpPr>
            <a:spLocks noGrp="1"/>
          </p:cNvSpPr>
          <p:nvPr>
            <p:ph type="title"/>
          </p:nvPr>
        </p:nvSpPr>
        <p:spPr/>
        <p:txBody>
          <a:bodyPr/>
          <a:lstStyle/>
          <a:p>
            <a:r>
              <a:rPr lang="en-US" dirty="0"/>
              <a:t>Call tree for computing fib(6) </a:t>
            </a:r>
          </a:p>
        </p:txBody>
      </p:sp>
      <p:pic>
        <p:nvPicPr>
          <p:cNvPr id="4" name="Content Placeholder 3">
            <a:extLst>
              <a:ext uri="{FF2B5EF4-FFF2-40B4-BE49-F238E27FC236}">
                <a16:creationId xmlns:a16="http://schemas.microsoft.com/office/drawing/2014/main" id="{CDF2DFA6-59F6-BA77-2EE5-B78C90841317}"/>
              </a:ext>
            </a:extLst>
          </p:cNvPr>
          <p:cNvPicPr>
            <a:picLocks noGrp="1" noChangeAspect="1" noChangeArrowheads="1"/>
          </p:cNvPicPr>
          <p:nvPr>
            <p:ph idx="1"/>
          </p:nvPr>
        </p:nvPicPr>
        <p:blipFill>
          <a:blip r:embed="rId3" cstate="print"/>
          <a:srcRect/>
          <a:stretch>
            <a:fillRect/>
          </a:stretch>
        </p:blipFill>
        <p:spPr>
          <a:xfrm>
            <a:off x="1413165" y="2141537"/>
            <a:ext cx="7802040" cy="4110471"/>
          </a:xfrm>
          <a:noFill/>
        </p:spPr>
      </p:pic>
      <p:sp>
        <p:nvSpPr>
          <p:cNvPr id="5" name="Content Placeholder 2">
            <a:extLst>
              <a:ext uri="{FF2B5EF4-FFF2-40B4-BE49-F238E27FC236}">
                <a16:creationId xmlns:a16="http://schemas.microsoft.com/office/drawing/2014/main" id="{ED512E98-E0D6-953F-FBDF-AED339929422}"/>
              </a:ext>
            </a:extLst>
          </p:cNvPr>
          <p:cNvSpPr txBox="1">
            <a:spLocks/>
          </p:cNvSpPr>
          <p:nvPr/>
        </p:nvSpPr>
        <p:spPr>
          <a:xfrm>
            <a:off x="9021252" y="5013691"/>
            <a:ext cx="2467363" cy="1126098"/>
          </a:xfrm>
          <a:prstGeom prst="rect">
            <a:avLst/>
          </a:prstGeom>
          <a:solidFill>
            <a:srgbClr val="002060"/>
          </a:solidFill>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Do you notice anything inefficient about this?</a:t>
            </a:r>
          </a:p>
        </p:txBody>
      </p:sp>
    </p:spTree>
    <p:extLst>
      <p:ext uri="{BB962C8B-B14F-4D97-AF65-F5344CB8AC3E}">
        <p14:creationId xmlns:p14="http://schemas.microsoft.com/office/powerpoint/2010/main" val="110975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61B51292-3EF9-7649-F804-78A535610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5D62D-4C74-6AE6-12CF-1B143ECB9D14}"/>
              </a:ext>
            </a:extLst>
          </p:cNvPr>
          <p:cNvSpPr>
            <a:spLocks noGrp="1"/>
          </p:cNvSpPr>
          <p:nvPr>
            <p:ph type="title"/>
          </p:nvPr>
        </p:nvSpPr>
        <p:spPr>
          <a:xfrm>
            <a:off x="4955458" y="639097"/>
            <a:ext cx="6593075" cy="1612490"/>
          </a:xfrm>
        </p:spPr>
        <p:txBody>
          <a:bodyPr>
            <a:normAutofit/>
          </a:bodyPr>
          <a:lstStyle/>
          <a:p>
            <a:r>
              <a:rPr lang="en-US" dirty="0"/>
              <a:t>The efficiency of recursion</a:t>
            </a:r>
          </a:p>
        </p:txBody>
      </p:sp>
      <p:pic>
        <p:nvPicPr>
          <p:cNvPr id="5" name="Picture 4" descr="Programming data on computer monitor">
            <a:extLst>
              <a:ext uri="{FF2B5EF4-FFF2-40B4-BE49-F238E27FC236}">
                <a16:creationId xmlns:a16="http://schemas.microsoft.com/office/drawing/2014/main" id="{1745109E-B92E-7F05-C926-566EC49C01F8}"/>
              </a:ext>
            </a:extLst>
          </p:cNvPr>
          <p:cNvPicPr>
            <a:picLocks noChangeAspect="1"/>
          </p:cNvPicPr>
          <p:nvPr/>
        </p:nvPicPr>
        <p:blipFill>
          <a:blip r:embed="rId3"/>
          <a:srcRect l="27489" r="27489"/>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459BB1DD-396B-74D9-821D-BD4E449C61A3}"/>
              </a:ext>
            </a:extLst>
          </p:cNvPr>
          <p:cNvSpPr>
            <a:spLocks noGrp="1"/>
          </p:cNvSpPr>
          <p:nvPr>
            <p:ph idx="1"/>
          </p:nvPr>
        </p:nvSpPr>
        <p:spPr>
          <a:xfrm>
            <a:off x="4955458" y="2251587"/>
            <a:ext cx="6593075" cy="3972232"/>
          </a:xfrm>
        </p:spPr>
        <p:txBody>
          <a:bodyPr>
            <a:normAutofit/>
          </a:bodyPr>
          <a:lstStyle/>
          <a:p>
            <a:r>
              <a:rPr lang="en-US" dirty="0"/>
              <a:t>Method takes a long time because every level doubles the number of recursive calls </a:t>
            </a:r>
          </a:p>
          <a:p>
            <a:r>
              <a:rPr lang="en-US" dirty="0"/>
              <a:t>The computation of </a:t>
            </a:r>
            <a:r>
              <a:rPr lang="en-US" dirty="0">
                <a:latin typeface="Courier New" pitchFamily="49" charset="0"/>
              </a:rPr>
              <a:t>fib(6)</a:t>
            </a:r>
            <a:r>
              <a:rPr lang="en-US" dirty="0"/>
              <a:t> calls </a:t>
            </a:r>
            <a:r>
              <a:rPr lang="en-US" dirty="0">
                <a:latin typeface="Courier New" pitchFamily="49" charset="0"/>
              </a:rPr>
              <a:t>fib(3)</a:t>
            </a:r>
            <a:r>
              <a:rPr lang="en-US" dirty="0"/>
              <a:t> three times and </a:t>
            </a:r>
            <a:r>
              <a:rPr lang="en-US" dirty="0">
                <a:latin typeface="Courier New" pitchFamily="49" charset="0"/>
              </a:rPr>
              <a:t>fib(2)</a:t>
            </a:r>
            <a:r>
              <a:rPr lang="en-US" dirty="0"/>
              <a:t>five times!</a:t>
            </a:r>
          </a:p>
          <a:p>
            <a:r>
              <a:rPr lang="en-US" dirty="0"/>
              <a:t>A recursive method should not call itself more than once per input</a:t>
            </a:r>
          </a:p>
          <a:p>
            <a:r>
              <a:rPr lang="en-US" dirty="0"/>
              <a:t>If we want to use recursion, without exponential increase in number of method calls, we can use </a:t>
            </a:r>
            <a:r>
              <a:rPr lang="en-US" b="1" dirty="0"/>
              <a:t>dynamic programing</a:t>
            </a:r>
          </a:p>
          <a:p>
            <a:endParaRPr lang="en-US" dirty="0"/>
          </a:p>
        </p:txBody>
      </p:sp>
    </p:spTree>
    <p:extLst>
      <p:ext uri="{BB962C8B-B14F-4D97-AF65-F5344CB8AC3E}">
        <p14:creationId xmlns:p14="http://schemas.microsoft.com/office/powerpoint/2010/main" val="2263604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1D73E-A7A8-CB3B-6EAB-CC5ED29EC8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32D7A-2CF5-51F9-6A55-5CEE37B6A261}"/>
              </a:ext>
            </a:extLst>
          </p:cNvPr>
          <p:cNvSpPr>
            <a:spLocks noGrp="1"/>
          </p:cNvSpPr>
          <p:nvPr>
            <p:ph type="title"/>
          </p:nvPr>
        </p:nvSpPr>
        <p:spPr/>
        <p:txBody>
          <a:bodyPr/>
          <a:lstStyle/>
          <a:p>
            <a:r>
              <a:rPr lang="en-IE" dirty="0"/>
              <a:t>Dynamic programming</a:t>
            </a:r>
            <a:endParaRPr lang="en-US" dirty="0"/>
          </a:p>
        </p:txBody>
      </p:sp>
      <p:sp>
        <p:nvSpPr>
          <p:cNvPr id="3" name="Content Placeholder 2">
            <a:extLst>
              <a:ext uri="{FF2B5EF4-FFF2-40B4-BE49-F238E27FC236}">
                <a16:creationId xmlns:a16="http://schemas.microsoft.com/office/drawing/2014/main" id="{A1991B33-6A33-1EBC-A258-5C200D693964}"/>
              </a:ext>
            </a:extLst>
          </p:cNvPr>
          <p:cNvSpPr>
            <a:spLocks noGrp="1"/>
          </p:cNvSpPr>
          <p:nvPr>
            <p:ph idx="1"/>
          </p:nvPr>
        </p:nvSpPr>
        <p:spPr>
          <a:xfrm>
            <a:off x="685801" y="2142067"/>
            <a:ext cx="10131425" cy="4352518"/>
          </a:xfrm>
        </p:spPr>
        <p:txBody>
          <a:bodyPr>
            <a:normAutofit lnSpcReduction="10000"/>
          </a:bodyPr>
          <a:lstStyle/>
          <a:p>
            <a:r>
              <a:rPr lang="en-IE" b="1" dirty="0"/>
              <a:t>Dynamic programming</a:t>
            </a:r>
            <a:r>
              <a:rPr lang="en-IE" dirty="0"/>
              <a:t> (also known as </a:t>
            </a:r>
            <a:r>
              <a:rPr lang="en-IE" b="1" dirty="0"/>
              <a:t>dynamic optimization</a:t>
            </a:r>
            <a:r>
              <a:rPr lang="en-IE" dirty="0"/>
              <a:t>) is a method for solving a complex problem by breaking it down into a collection of simpler subproblems, solving each of those subproblems just once, and storing their solutions</a:t>
            </a:r>
          </a:p>
          <a:p>
            <a:endParaRPr lang="en-IE" dirty="0"/>
          </a:p>
          <a:p>
            <a:endParaRPr lang="en-IE" dirty="0"/>
          </a:p>
          <a:p>
            <a:endParaRPr lang="en-IE" dirty="0"/>
          </a:p>
          <a:p>
            <a:endParaRPr lang="en-IE" dirty="0"/>
          </a:p>
          <a:p>
            <a:endParaRPr lang="en-IE" dirty="0"/>
          </a:p>
          <a:p>
            <a:endParaRPr lang="en-IE" dirty="0"/>
          </a:p>
          <a:p>
            <a:endParaRPr lang="en-IE" dirty="0"/>
          </a:p>
          <a:p>
            <a:r>
              <a:rPr lang="en-IE" dirty="0"/>
              <a:t>The next time the same subproblem occurs, instead of recomputing its solution, we simply look up the previously computed solution, thereby saving computation time at the expense of increasing storage space</a:t>
            </a:r>
          </a:p>
        </p:txBody>
      </p:sp>
      <p:pic>
        <p:nvPicPr>
          <p:cNvPr id="4" name="Picture 2" descr="Image result for dynamic programming">
            <a:extLst>
              <a:ext uri="{FF2B5EF4-FFF2-40B4-BE49-F238E27FC236}">
                <a16:creationId xmlns:a16="http://schemas.microsoft.com/office/drawing/2014/main" id="{FBD221DA-F1CF-CD05-2BC6-962CA287E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963" y="3275338"/>
            <a:ext cx="5753100" cy="208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608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35349-885A-BD71-64A4-CF4D1B038C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61F39-5B2D-4B19-73C6-90E36D14F891}"/>
              </a:ext>
            </a:extLst>
          </p:cNvPr>
          <p:cNvSpPr>
            <a:spLocks noGrp="1"/>
          </p:cNvSpPr>
          <p:nvPr>
            <p:ph type="title"/>
          </p:nvPr>
        </p:nvSpPr>
        <p:spPr/>
        <p:txBody>
          <a:bodyPr/>
          <a:lstStyle/>
          <a:p>
            <a:r>
              <a:rPr lang="en-IE" dirty="0"/>
              <a:t>Dynamic programming</a:t>
            </a:r>
            <a:endParaRPr lang="en-US" dirty="0"/>
          </a:p>
        </p:txBody>
      </p:sp>
      <p:sp>
        <p:nvSpPr>
          <p:cNvPr id="3" name="Content Placeholder 2">
            <a:extLst>
              <a:ext uri="{FF2B5EF4-FFF2-40B4-BE49-F238E27FC236}">
                <a16:creationId xmlns:a16="http://schemas.microsoft.com/office/drawing/2014/main" id="{904F4974-CE38-70AE-F552-EE08B1949998}"/>
              </a:ext>
            </a:extLst>
          </p:cNvPr>
          <p:cNvSpPr>
            <a:spLocks noGrp="1"/>
          </p:cNvSpPr>
          <p:nvPr>
            <p:ph idx="1"/>
          </p:nvPr>
        </p:nvSpPr>
        <p:spPr/>
        <p:txBody>
          <a:bodyPr/>
          <a:lstStyle/>
          <a:p>
            <a:pPr fontAlgn="base"/>
            <a:r>
              <a:rPr lang="en-IE" b="1" dirty="0"/>
              <a:t>Time Com­plex­ity: O(n) , Space Com­plex­ity : O(n)</a:t>
            </a:r>
            <a:endParaRPr lang="en-IE" dirty="0"/>
          </a:p>
          <a:p>
            <a:pPr fontAlgn="base"/>
            <a:r>
              <a:rPr lang="en-IE" dirty="0"/>
              <a:t>To decide whether prob­lem can be solved by apply­ing Dynamic pro­gram­ming we check for two prop­er­ties. </a:t>
            </a:r>
          </a:p>
          <a:p>
            <a:pPr marL="624078" indent="-514350" fontAlgn="base">
              <a:buFont typeface="+mj-lt"/>
              <a:buAutoNum type="arabicPeriod"/>
            </a:pPr>
            <a:r>
              <a:rPr lang="en-IE" dirty="0"/>
              <a:t>The problem involves</a:t>
            </a:r>
            <a:r>
              <a:rPr lang="en-IE" dirty="0">
                <a:solidFill>
                  <a:srgbClr val="FF0000"/>
                </a:solidFill>
              </a:rPr>
              <a:t> </a:t>
            </a:r>
            <a:r>
              <a:rPr lang="en-IE" i="1" dirty="0"/>
              <a:t>over­lap­ping sub-problems</a:t>
            </a:r>
            <a:r>
              <a:rPr lang="en-IE" dirty="0"/>
              <a:t> that need to be solved again and again. In dynamic pro­gram­ming we solve these sub prob­lems only once and store it for future use</a:t>
            </a:r>
          </a:p>
          <a:p>
            <a:pPr marL="624078" indent="-514350" fontAlgn="base">
              <a:buFont typeface="+mj-lt"/>
              <a:buAutoNum type="arabicPeriod"/>
            </a:pPr>
            <a:r>
              <a:rPr lang="en-IE" dirty="0"/>
              <a:t>If a big prob­lem can be solved by using the solu­tions of the sub prob­lems then we say that prob­lem also has an </a:t>
            </a:r>
            <a:r>
              <a:rPr lang="en-IE" b="1" i="1" dirty="0"/>
              <a:t>opti­mal sub­struc­ture prop­erty</a:t>
            </a:r>
            <a:endParaRPr lang="en-IE" dirty="0"/>
          </a:p>
        </p:txBody>
      </p:sp>
    </p:spTree>
    <p:extLst>
      <p:ext uri="{BB962C8B-B14F-4D97-AF65-F5344CB8AC3E}">
        <p14:creationId xmlns:p14="http://schemas.microsoft.com/office/powerpoint/2010/main" val="3396028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7D37D-C24D-86B7-E2CA-BF4380590E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78BBD8-451D-428B-CAB6-593217BC12BE}"/>
              </a:ext>
            </a:extLst>
          </p:cNvPr>
          <p:cNvSpPr>
            <a:spLocks noGrp="1"/>
          </p:cNvSpPr>
          <p:nvPr>
            <p:ph type="title"/>
          </p:nvPr>
        </p:nvSpPr>
        <p:spPr/>
        <p:txBody>
          <a:bodyPr/>
          <a:lstStyle/>
          <a:p>
            <a:r>
              <a:rPr lang="en-US" dirty="0"/>
              <a:t>Dynamic Programming</a:t>
            </a:r>
          </a:p>
        </p:txBody>
      </p:sp>
      <p:sp>
        <p:nvSpPr>
          <p:cNvPr id="3" name="Content Placeholder 2">
            <a:extLst>
              <a:ext uri="{FF2B5EF4-FFF2-40B4-BE49-F238E27FC236}">
                <a16:creationId xmlns:a16="http://schemas.microsoft.com/office/drawing/2014/main" id="{A47C4573-2DF4-A942-567D-2DFFCD3B7CA2}"/>
              </a:ext>
            </a:extLst>
          </p:cNvPr>
          <p:cNvSpPr>
            <a:spLocks noGrp="1"/>
          </p:cNvSpPr>
          <p:nvPr>
            <p:ph idx="1"/>
          </p:nvPr>
        </p:nvSpPr>
        <p:spPr>
          <a:xfrm>
            <a:off x="685802" y="2142067"/>
            <a:ext cx="4378568" cy="3649133"/>
          </a:xfrm>
        </p:spPr>
        <p:txBody>
          <a:bodyPr>
            <a:normAutofit/>
          </a:bodyPr>
          <a:lstStyle/>
          <a:p>
            <a:r>
              <a:rPr lang="en-US" sz="2400" dirty="0"/>
              <a:t>Dynamic programming can be:</a:t>
            </a:r>
          </a:p>
          <a:p>
            <a:pPr lvl="1"/>
            <a:r>
              <a:rPr lang="en-US" sz="2000" dirty="0"/>
              <a:t>Bottom up</a:t>
            </a:r>
          </a:p>
          <a:p>
            <a:pPr lvl="1"/>
            <a:r>
              <a:rPr lang="en-US" sz="2000" dirty="0"/>
              <a:t>OR</a:t>
            </a:r>
          </a:p>
          <a:p>
            <a:pPr lvl="1"/>
            <a:r>
              <a:rPr lang="en-US" sz="2000" dirty="0"/>
              <a:t>Top down</a:t>
            </a:r>
          </a:p>
          <a:p>
            <a:endParaRPr lang="en-US" sz="2400" dirty="0"/>
          </a:p>
        </p:txBody>
      </p:sp>
      <p:sp>
        <p:nvSpPr>
          <p:cNvPr id="4" name="Content Placeholder 2">
            <a:extLst>
              <a:ext uri="{FF2B5EF4-FFF2-40B4-BE49-F238E27FC236}">
                <a16:creationId xmlns:a16="http://schemas.microsoft.com/office/drawing/2014/main" id="{1517FEE1-CD99-8CF1-9026-65CDD5BB80CD}"/>
              </a:ext>
            </a:extLst>
          </p:cNvPr>
          <p:cNvSpPr txBox="1">
            <a:spLocks/>
          </p:cNvSpPr>
          <p:nvPr/>
        </p:nvSpPr>
        <p:spPr>
          <a:xfrm>
            <a:off x="5751512" y="1856479"/>
            <a:ext cx="5065713" cy="2110154"/>
          </a:xfrm>
          <a:prstGeom prst="rect">
            <a:avLst/>
          </a:prstGeom>
          <a:solidFill>
            <a:srgbClr val="002060"/>
          </a:solidFill>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457200" lvl="1" indent="0">
              <a:buNone/>
            </a:pPr>
            <a:r>
              <a:rPr lang="en-US" sz="2000" dirty="0"/>
              <a:t>Bottom up:</a:t>
            </a:r>
          </a:p>
          <a:p>
            <a:pPr marL="457200" lvl="1" indent="0">
              <a:buNone/>
            </a:pPr>
            <a:r>
              <a:rPr lang="en-US" sz="2000" dirty="0"/>
              <a:t>Is </a:t>
            </a:r>
            <a:r>
              <a:rPr lang="en-US" sz="2000" b="1" dirty="0"/>
              <a:t>iterative</a:t>
            </a:r>
          </a:p>
          <a:p>
            <a:pPr marL="457200" lvl="1" indent="0">
              <a:buNone/>
            </a:pPr>
            <a:r>
              <a:rPr lang="en-US" sz="2000" dirty="0"/>
              <a:t>Take the simplest/smallest value, and build up to our final answer </a:t>
            </a:r>
          </a:p>
        </p:txBody>
      </p:sp>
      <p:sp>
        <p:nvSpPr>
          <p:cNvPr id="5" name="Content Placeholder 2">
            <a:extLst>
              <a:ext uri="{FF2B5EF4-FFF2-40B4-BE49-F238E27FC236}">
                <a16:creationId xmlns:a16="http://schemas.microsoft.com/office/drawing/2014/main" id="{738B5E27-3312-D878-4A96-464E3F93D03C}"/>
              </a:ext>
            </a:extLst>
          </p:cNvPr>
          <p:cNvSpPr txBox="1">
            <a:spLocks/>
          </p:cNvSpPr>
          <p:nvPr/>
        </p:nvSpPr>
        <p:spPr>
          <a:xfrm>
            <a:off x="5751513" y="4138246"/>
            <a:ext cx="5065712" cy="2110154"/>
          </a:xfrm>
          <a:prstGeom prst="rect">
            <a:avLst/>
          </a:prstGeom>
          <a:solidFill>
            <a:schemeClr val="accent1">
              <a:lumMod val="50000"/>
            </a:schemeClr>
          </a:solidFill>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457200" lvl="1" indent="0">
              <a:buNone/>
            </a:pPr>
            <a:r>
              <a:rPr lang="en-US" sz="2000" dirty="0"/>
              <a:t>Top down:</a:t>
            </a:r>
          </a:p>
          <a:p>
            <a:pPr marL="457200" lvl="1" indent="0">
              <a:buNone/>
            </a:pPr>
            <a:r>
              <a:rPr lang="en-US" sz="2000" dirty="0"/>
              <a:t>Is </a:t>
            </a:r>
            <a:r>
              <a:rPr lang="en-US" sz="2000" b="1" dirty="0"/>
              <a:t>recursive</a:t>
            </a:r>
          </a:p>
          <a:p>
            <a:pPr marL="457200" lvl="1" indent="0">
              <a:buNone/>
            </a:pPr>
            <a:r>
              <a:rPr lang="en-US" sz="2000" dirty="0"/>
              <a:t>We consider the solution and describe it as a combination of the results of a series of subproblems</a:t>
            </a:r>
          </a:p>
        </p:txBody>
      </p:sp>
    </p:spTree>
    <p:extLst>
      <p:ext uri="{BB962C8B-B14F-4D97-AF65-F5344CB8AC3E}">
        <p14:creationId xmlns:p14="http://schemas.microsoft.com/office/powerpoint/2010/main" val="557619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258FD-D1C4-01B2-990F-05359CE6C9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D0FB8E-455B-D0CF-3235-E65B5E7AAA9C}"/>
              </a:ext>
            </a:extLst>
          </p:cNvPr>
          <p:cNvSpPr>
            <a:spLocks noGrp="1"/>
          </p:cNvSpPr>
          <p:nvPr>
            <p:ph type="title"/>
          </p:nvPr>
        </p:nvSpPr>
        <p:spPr/>
        <p:txBody>
          <a:bodyPr/>
          <a:lstStyle/>
          <a:p>
            <a:r>
              <a:rPr lang="en-IE" dirty="0"/>
              <a:t>Dynamic programming: bottom up</a:t>
            </a:r>
            <a:endParaRPr lang="en-US" dirty="0"/>
          </a:p>
        </p:txBody>
      </p:sp>
      <p:sp>
        <p:nvSpPr>
          <p:cNvPr id="3" name="Content Placeholder 2">
            <a:extLst>
              <a:ext uri="{FF2B5EF4-FFF2-40B4-BE49-F238E27FC236}">
                <a16:creationId xmlns:a16="http://schemas.microsoft.com/office/drawing/2014/main" id="{907CEC1B-DEA2-7EC8-7D85-3EE804FEE147}"/>
              </a:ext>
            </a:extLst>
          </p:cNvPr>
          <p:cNvSpPr>
            <a:spLocks noGrp="1"/>
          </p:cNvSpPr>
          <p:nvPr>
            <p:ph idx="1"/>
          </p:nvPr>
        </p:nvSpPr>
        <p:spPr>
          <a:xfrm>
            <a:off x="685801" y="2142067"/>
            <a:ext cx="10131425" cy="4312521"/>
          </a:xfrm>
        </p:spPr>
        <p:txBody>
          <a:bodyPr>
            <a:normAutofit/>
          </a:bodyPr>
          <a:lstStyle/>
          <a:p>
            <a:r>
              <a:rPr lang="en-IE" dirty="0"/>
              <a:t>Bottom-Up solu­tion for Fibonacci Series:</a:t>
            </a:r>
            <a:endParaRPr lang="en-US" dirty="0"/>
          </a:p>
          <a:p>
            <a:pPr marL="109728" indent="0">
              <a:buNone/>
            </a:pPr>
            <a:r>
              <a:rPr lang="en-IE" sz="1800" dirty="0">
                <a:latin typeface="Courier New" panose="02070309020205020404" pitchFamily="49" charset="0"/>
                <a:cs typeface="Courier New" panose="02070309020205020404" pitchFamily="49" charset="0"/>
              </a:rPr>
              <a:t>	public int </a:t>
            </a:r>
            <a:r>
              <a:rPr lang="en-IE" sz="1800" dirty="0" err="1">
                <a:latin typeface="Courier New" panose="02070309020205020404" pitchFamily="49" charset="0"/>
                <a:cs typeface="Courier New" panose="02070309020205020404" pitchFamily="49" charset="0"/>
              </a:rPr>
              <a:t>fibBU</a:t>
            </a:r>
            <a:r>
              <a:rPr lang="en-IE" sz="1800" dirty="0">
                <a:latin typeface="Courier New" panose="02070309020205020404" pitchFamily="49" charset="0"/>
                <a:cs typeface="Courier New" panose="02070309020205020404" pitchFamily="49" charset="0"/>
              </a:rPr>
              <a:t>(int x) {</a:t>
            </a:r>
          </a:p>
          <a:p>
            <a:pPr marL="109728" indent="0">
              <a:buNone/>
            </a:pPr>
            <a:r>
              <a:rPr lang="en-IE" sz="1800" dirty="0">
                <a:latin typeface="Courier New" panose="02070309020205020404" pitchFamily="49" charset="0"/>
                <a:cs typeface="Courier New" panose="02070309020205020404" pitchFamily="49" charset="0"/>
              </a:rPr>
              <a:t>		int fib[] = new int[x + 1];</a:t>
            </a:r>
          </a:p>
          <a:p>
            <a:pPr marL="109728" indent="0">
              <a:buNone/>
            </a:pPr>
            <a:r>
              <a:rPr lang="en-IE" sz="1800" dirty="0">
                <a:latin typeface="Courier New" panose="02070309020205020404" pitchFamily="49" charset="0"/>
                <a:cs typeface="Courier New" panose="02070309020205020404" pitchFamily="49" charset="0"/>
              </a:rPr>
              <a:t>		fib[0] = 0;</a:t>
            </a:r>
          </a:p>
          <a:p>
            <a:pPr marL="109728" indent="0">
              <a:buNone/>
            </a:pPr>
            <a:r>
              <a:rPr lang="en-IE" sz="1800" dirty="0">
                <a:latin typeface="Courier New" panose="02070309020205020404" pitchFamily="49" charset="0"/>
                <a:cs typeface="Courier New" panose="02070309020205020404" pitchFamily="49" charset="0"/>
              </a:rPr>
              <a:t>		fib[1] = 1;</a:t>
            </a:r>
          </a:p>
          <a:p>
            <a:pPr marL="109728" indent="0">
              <a:buNone/>
            </a:pPr>
            <a:r>
              <a:rPr lang="en-IE" sz="1800" dirty="0">
                <a:latin typeface="Courier New" panose="02070309020205020404" pitchFamily="49" charset="0"/>
                <a:cs typeface="Courier New" panose="02070309020205020404" pitchFamily="49" charset="0"/>
              </a:rPr>
              <a:t>		for (int </a:t>
            </a:r>
            <a:r>
              <a:rPr lang="en-IE" sz="1800" dirty="0" err="1">
                <a:latin typeface="Courier New" panose="02070309020205020404" pitchFamily="49" charset="0"/>
                <a:cs typeface="Courier New" panose="02070309020205020404" pitchFamily="49" charset="0"/>
              </a:rPr>
              <a:t>i</a:t>
            </a:r>
            <a:r>
              <a:rPr lang="en-IE" sz="1800" dirty="0">
                <a:latin typeface="Courier New" panose="02070309020205020404" pitchFamily="49" charset="0"/>
                <a:cs typeface="Courier New" panose="02070309020205020404" pitchFamily="49" charset="0"/>
              </a:rPr>
              <a:t> = 2; </a:t>
            </a:r>
            <a:r>
              <a:rPr lang="en-IE" sz="1800" dirty="0" err="1">
                <a:latin typeface="Courier New" panose="02070309020205020404" pitchFamily="49" charset="0"/>
                <a:cs typeface="Courier New" panose="02070309020205020404" pitchFamily="49" charset="0"/>
              </a:rPr>
              <a:t>i</a:t>
            </a:r>
            <a:r>
              <a:rPr lang="en-IE" sz="1800" dirty="0">
                <a:latin typeface="Courier New" panose="02070309020205020404" pitchFamily="49" charset="0"/>
                <a:cs typeface="Courier New" panose="02070309020205020404" pitchFamily="49" charset="0"/>
              </a:rPr>
              <a:t> &lt; x + 1; </a:t>
            </a:r>
            <a:r>
              <a:rPr lang="en-IE" sz="1800" dirty="0" err="1">
                <a:latin typeface="Courier New" panose="02070309020205020404" pitchFamily="49" charset="0"/>
                <a:cs typeface="Courier New" panose="02070309020205020404" pitchFamily="49" charset="0"/>
              </a:rPr>
              <a:t>i</a:t>
            </a:r>
            <a:r>
              <a:rPr lang="en-IE" sz="1800" dirty="0">
                <a:latin typeface="Courier New" panose="02070309020205020404" pitchFamily="49" charset="0"/>
                <a:cs typeface="Courier New" panose="02070309020205020404" pitchFamily="49" charset="0"/>
              </a:rPr>
              <a:t>++) {</a:t>
            </a:r>
          </a:p>
          <a:p>
            <a:pPr marL="109728" indent="0">
              <a:buNone/>
            </a:pPr>
            <a:r>
              <a:rPr lang="en-IE" sz="1800" dirty="0">
                <a:latin typeface="Courier New" panose="02070309020205020404" pitchFamily="49" charset="0"/>
                <a:cs typeface="Courier New" panose="02070309020205020404" pitchFamily="49" charset="0"/>
              </a:rPr>
              <a:t>			fib[</a:t>
            </a:r>
            <a:r>
              <a:rPr lang="en-IE" sz="1800" dirty="0" err="1">
                <a:latin typeface="Courier New" panose="02070309020205020404" pitchFamily="49" charset="0"/>
                <a:cs typeface="Courier New" panose="02070309020205020404" pitchFamily="49" charset="0"/>
              </a:rPr>
              <a:t>i</a:t>
            </a:r>
            <a:r>
              <a:rPr lang="en-IE" sz="1800" dirty="0">
                <a:latin typeface="Courier New" panose="02070309020205020404" pitchFamily="49" charset="0"/>
                <a:cs typeface="Courier New" panose="02070309020205020404" pitchFamily="49" charset="0"/>
              </a:rPr>
              <a:t>] = fib[</a:t>
            </a:r>
            <a:r>
              <a:rPr lang="en-IE" sz="1800" dirty="0" err="1">
                <a:latin typeface="Courier New" panose="02070309020205020404" pitchFamily="49" charset="0"/>
                <a:cs typeface="Courier New" panose="02070309020205020404" pitchFamily="49" charset="0"/>
              </a:rPr>
              <a:t>i</a:t>
            </a:r>
            <a:r>
              <a:rPr lang="en-IE" sz="1800" dirty="0">
                <a:latin typeface="Courier New" panose="02070309020205020404" pitchFamily="49" charset="0"/>
                <a:cs typeface="Courier New" panose="02070309020205020404" pitchFamily="49" charset="0"/>
              </a:rPr>
              <a:t> - 1] + fib[</a:t>
            </a:r>
            <a:r>
              <a:rPr lang="en-IE" sz="1800" dirty="0" err="1">
                <a:latin typeface="Courier New" panose="02070309020205020404" pitchFamily="49" charset="0"/>
                <a:cs typeface="Courier New" panose="02070309020205020404" pitchFamily="49" charset="0"/>
              </a:rPr>
              <a:t>i</a:t>
            </a:r>
            <a:r>
              <a:rPr lang="en-IE" sz="1800" dirty="0">
                <a:latin typeface="Courier New" panose="02070309020205020404" pitchFamily="49" charset="0"/>
                <a:cs typeface="Courier New" panose="02070309020205020404" pitchFamily="49" charset="0"/>
              </a:rPr>
              <a:t> - 2];</a:t>
            </a:r>
          </a:p>
          <a:p>
            <a:pPr marL="109728" indent="0">
              <a:buNone/>
            </a:pPr>
            <a:r>
              <a:rPr lang="en-IE" sz="1800" dirty="0">
                <a:latin typeface="Courier New" panose="02070309020205020404" pitchFamily="49" charset="0"/>
                <a:cs typeface="Courier New" panose="02070309020205020404" pitchFamily="49" charset="0"/>
              </a:rPr>
              <a:t>		}</a:t>
            </a:r>
          </a:p>
          <a:p>
            <a:pPr marL="109728" indent="0">
              <a:buNone/>
            </a:pPr>
            <a:r>
              <a:rPr lang="en-IE" sz="1800" dirty="0">
                <a:latin typeface="Courier New" panose="02070309020205020404" pitchFamily="49" charset="0"/>
                <a:cs typeface="Courier New" panose="02070309020205020404" pitchFamily="49" charset="0"/>
              </a:rPr>
              <a:t>		return fib[x];</a:t>
            </a:r>
          </a:p>
          <a:p>
            <a:pPr marL="109728" indent="0">
              <a:buNone/>
            </a:pPr>
            <a:r>
              <a:rPr lang="en-IE"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812102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6B0B2-488E-E678-EF44-ED280AD608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A8AE07-E307-9E97-8D2C-8E35C08585DF}"/>
              </a:ext>
            </a:extLst>
          </p:cNvPr>
          <p:cNvSpPr>
            <a:spLocks noGrp="1"/>
          </p:cNvSpPr>
          <p:nvPr>
            <p:ph type="title"/>
          </p:nvPr>
        </p:nvSpPr>
        <p:spPr/>
        <p:txBody>
          <a:bodyPr/>
          <a:lstStyle/>
          <a:p>
            <a:r>
              <a:rPr lang="en-IE" dirty="0"/>
              <a:t>Dynamic programming: Top-</a:t>
            </a:r>
            <a:r>
              <a:rPr lang="en-IE" dirty="0" err="1"/>
              <a:t>DOwn</a:t>
            </a:r>
            <a:endParaRPr lang="en-US" dirty="0"/>
          </a:p>
        </p:txBody>
      </p:sp>
      <p:sp>
        <p:nvSpPr>
          <p:cNvPr id="3" name="Content Placeholder 2">
            <a:extLst>
              <a:ext uri="{FF2B5EF4-FFF2-40B4-BE49-F238E27FC236}">
                <a16:creationId xmlns:a16="http://schemas.microsoft.com/office/drawing/2014/main" id="{67C0A08D-DE16-CD8B-392B-B94F78A9DADA}"/>
              </a:ext>
            </a:extLst>
          </p:cNvPr>
          <p:cNvSpPr>
            <a:spLocks noGrp="1"/>
          </p:cNvSpPr>
          <p:nvPr>
            <p:ph idx="1"/>
          </p:nvPr>
        </p:nvSpPr>
        <p:spPr>
          <a:xfrm>
            <a:off x="685801" y="2142067"/>
            <a:ext cx="10131425" cy="4106333"/>
          </a:xfrm>
        </p:spPr>
        <p:txBody>
          <a:bodyPr>
            <a:normAutofit fontScale="92500" lnSpcReduction="10000"/>
          </a:bodyPr>
          <a:lstStyle/>
          <a:p>
            <a:r>
              <a:rPr lang="en-IE" dirty="0"/>
              <a:t>Top-Down recursive approach, involving filling up an array which lies outside the recursive method:</a:t>
            </a:r>
          </a:p>
          <a:p>
            <a:pPr marL="109728" indent="0">
              <a:buNone/>
            </a:pPr>
            <a:r>
              <a:rPr lang="en-IE" sz="1800" dirty="0">
                <a:latin typeface="Courier New" panose="02070309020205020404" pitchFamily="49" charset="0"/>
                <a:cs typeface="Courier New" panose="02070309020205020404" pitchFamily="49" charset="0"/>
              </a:rPr>
              <a:t>	public int </a:t>
            </a:r>
            <a:r>
              <a:rPr lang="en-IE" sz="1800" dirty="0" err="1">
                <a:latin typeface="Courier New" panose="02070309020205020404" pitchFamily="49" charset="0"/>
                <a:cs typeface="Courier New" panose="02070309020205020404" pitchFamily="49" charset="0"/>
              </a:rPr>
              <a:t>fibTD</a:t>
            </a:r>
            <a:r>
              <a:rPr lang="en-IE" sz="1800" dirty="0">
                <a:latin typeface="Courier New" panose="02070309020205020404" pitchFamily="49" charset="0"/>
                <a:cs typeface="Courier New" panose="02070309020205020404" pitchFamily="49" charset="0"/>
              </a:rPr>
              <a:t>(int n) {</a:t>
            </a:r>
          </a:p>
          <a:p>
            <a:pPr marL="109728" indent="0">
              <a:buNone/>
            </a:pPr>
            <a:r>
              <a:rPr lang="en-IE" sz="1800" dirty="0">
                <a:latin typeface="Courier New" panose="02070309020205020404" pitchFamily="49" charset="0"/>
                <a:cs typeface="Courier New" panose="02070309020205020404" pitchFamily="49" charset="0"/>
              </a:rPr>
              <a:t>		if(n==0) return 1;</a:t>
            </a:r>
          </a:p>
          <a:p>
            <a:pPr marL="109728" indent="0">
              <a:buNone/>
            </a:pPr>
            <a:r>
              <a:rPr lang="en-IE" sz="1800" dirty="0">
                <a:latin typeface="Courier New" panose="02070309020205020404" pitchFamily="49" charset="0"/>
                <a:cs typeface="Courier New" panose="02070309020205020404" pitchFamily="49" charset="0"/>
              </a:rPr>
              <a:t>		if(n==1) return 1;</a:t>
            </a:r>
          </a:p>
          <a:p>
            <a:pPr marL="109728" indent="0">
              <a:buNone/>
            </a:pPr>
            <a:r>
              <a:rPr lang="en-IE" sz="1800" dirty="0">
                <a:latin typeface="Courier New" panose="02070309020205020404" pitchFamily="49" charset="0"/>
                <a:cs typeface="Courier New" panose="02070309020205020404" pitchFamily="49" charset="0"/>
              </a:rPr>
              <a:t>		if(fib[n]!=0){</a:t>
            </a:r>
          </a:p>
          <a:p>
            <a:pPr marL="109728" indent="0">
              <a:buNone/>
            </a:pPr>
            <a:r>
              <a:rPr lang="en-IE" sz="1800" dirty="0">
                <a:latin typeface="Courier New" panose="02070309020205020404" pitchFamily="49" charset="0"/>
                <a:cs typeface="Courier New" panose="02070309020205020404" pitchFamily="49" charset="0"/>
              </a:rPr>
              <a:t>			return fib[n];</a:t>
            </a:r>
          </a:p>
          <a:p>
            <a:pPr marL="109728" indent="0">
              <a:buNone/>
            </a:pPr>
            <a:r>
              <a:rPr lang="en-IE" sz="1800" dirty="0">
                <a:latin typeface="Courier New" panose="02070309020205020404" pitchFamily="49" charset="0"/>
                <a:cs typeface="Courier New" panose="02070309020205020404" pitchFamily="49" charset="0"/>
              </a:rPr>
              <a:t>		}else{</a:t>
            </a:r>
          </a:p>
          <a:p>
            <a:pPr marL="109728" indent="0">
              <a:buNone/>
            </a:pPr>
            <a:r>
              <a:rPr lang="en-IE" sz="1800" dirty="0">
                <a:latin typeface="Courier New" panose="02070309020205020404" pitchFamily="49" charset="0"/>
                <a:cs typeface="Courier New" panose="02070309020205020404" pitchFamily="49" charset="0"/>
              </a:rPr>
              <a:t>			fib[n] = </a:t>
            </a:r>
            <a:r>
              <a:rPr lang="en-IE" sz="1800" dirty="0" err="1">
                <a:latin typeface="Courier New" panose="02070309020205020404" pitchFamily="49" charset="0"/>
                <a:cs typeface="Courier New" panose="02070309020205020404" pitchFamily="49" charset="0"/>
              </a:rPr>
              <a:t>fibTD</a:t>
            </a:r>
            <a:r>
              <a:rPr lang="en-IE" sz="1800" dirty="0">
                <a:latin typeface="Courier New" panose="02070309020205020404" pitchFamily="49" charset="0"/>
                <a:cs typeface="Courier New" panose="02070309020205020404" pitchFamily="49" charset="0"/>
              </a:rPr>
              <a:t>(n-1) + </a:t>
            </a:r>
            <a:r>
              <a:rPr lang="en-IE" sz="1800" dirty="0" err="1">
                <a:latin typeface="Courier New" panose="02070309020205020404" pitchFamily="49" charset="0"/>
                <a:cs typeface="Courier New" panose="02070309020205020404" pitchFamily="49" charset="0"/>
              </a:rPr>
              <a:t>fibTD</a:t>
            </a:r>
            <a:r>
              <a:rPr lang="en-IE" sz="1800" dirty="0">
                <a:latin typeface="Courier New" panose="02070309020205020404" pitchFamily="49" charset="0"/>
                <a:cs typeface="Courier New" panose="02070309020205020404" pitchFamily="49" charset="0"/>
              </a:rPr>
              <a:t>(n-2);</a:t>
            </a:r>
          </a:p>
          <a:p>
            <a:pPr marL="109728" indent="0">
              <a:buNone/>
            </a:pPr>
            <a:r>
              <a:rPr lang="en-IE" sz="1800" dirty="0">
                <a:latin typeface="Courier New" panose="02070309020205020404" pitchFamily="49" charset="0"/>
                <a:cs typeface="Courier New" panose="02070309020205020404" pitchFamily="49" charset="0"/>
              </a:rPr>
              <a:t>			return fib[n];</a:t>
            </a:r>
          </a:p>
          <a:p>
            <a:pPr marL="109728" indent="0">
              <a:buNone/>
            </a:pPr>
            <a:r>
              <a:rPr lang="en-IE" sz="1800" dirty="0">
                <a:latin typeface="Courier New" panose="02070309020205020404" pitchFamily="49" charset="0"/>
                <a:cs typeface="Courier New" panose="02070309020205020404" pitchFamily="49" charset="0"/>
              </a:rPr>
              <a:t>		}</a:t>
            </a:r>
          </a:p>
          <a:p>
            <a:pPr marL="109728" indent="0">
              <a:buNone/>
            </a:pPr>
            <a:r>
              <a:rPr lang="en-IE" sz="18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106039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7E442-3780-4F64-A3E8-C16C41EF7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5D4615-59C2-066C-535C-4C3D8980159F}"/>
              </a:ext>
            </a:extLst>
          </p:cNvPr>
          <p:cNvSpPr>
            <a:spLocks noGrp="1"/>
          </p:cNvSpPr>
          <p:nvPr>
            <p:ph type="title"/>
          </p:nvPr>
        </p:nvSpPr>
        <p:spPr/>
        <p:txBody>
          <a:bodyPr/>
          <a:lstStyle/>
          <a:p>
            <a:r>
              <a:rPr lang="en-IE" dirty="0"/>
              <a:t>Remember Binary Search?</a:t>
            </a:r>
            <a:endParaRPr lang="en-US" dirty="0"/>
          </a:p>
        </p:txBody>
      </p:sp>
      <p:sp>
        <p:nvSpPr>
          <p:cNvPr id="3" name="Content Placeholder 2">
            <a:extLst>
              <a:ext uri="{FF2B5EF4-FFF2-40B4-BE49-F238E27FC236}">
                <a16:creationId xmlns:a16="http://schemas.microsoft.com/office/drawing/2014/main" id="{7A5614C9-99B6-9F33-63D5-59E494D51C6A}"/>
              </a:ext>
            </a:extLst>
          </p:cNvPr>
          <p:cNvSpPr>
            <a:spLocks noGrp="1"/>
          </p:cNvSpPr>
          <p:nvPr>
            <p:ph idx="1"/>
          </p:nvPr>
        </p:nvSpPr>
        <p:spPr>
          <a:xfrm>
            <a:off x="685801" y="2142067"/>
            <a:ext cx="5761891" cy="3649133"/>
          </a:xfrm>
        </p:spPr>
        <p:txBody>
          <a:bodyPr>
            <a:normAutofit/>
          </a:bodyPr>
          <a:lstStyle/>
          <a:p>
            <a:pPr eaLnBrk="1" hangingPunct="1"/>
            <a:r>
              <a:rPr lang="en-IE" sz="2400" dirty="0"/>
              <a:t>We keep dividing our search space and therefore need to keep track of the bounds</a:t>
            </a:r>
          </a:p>
          <a:p>
            <a:pPr lvl="1" eaLnBrk="1" hangingPunct="1"/>
            <a:r>
              <a:rPr lang="en-IE" sz="2000" dirty="0" err="1"/>
              <a:t>Upperbound</a:t>
            </a:r>
            <a:endParaRPr lang="en-IE" sz="2000" dirty="0"/>
          </a:p>
          <a:p>
            <a:pPr lvl="1" eaLnBrk="1" hangingPunct="1"/>
            <a:r>
              <a:rPr lang="en-IE" sz="2000" dirty="0" err="1"/>
              <a:t>Lowerbound</a:t>
            </a:r>
            <a:endParaRPr lang="en-IE" sz="2000" dirty="0"/>
          </a:p>
          <a:p>
            <a:pPr eaLnBrk="1" hangingPunct="1"/>
            <a:r>
              <a:rPr lang="en-IE" sz="2400" dirty="0"/>
              <a:t>If the number is bigger than 27 then 27 is the new lower bound</a:t>
            </a:r>
          </a:p>
        </p:txBody>
      </p:sp>
      <p:pic>
        <p:nvPicPr>
          <p:cNvPr id="5" name="Picture 4" descr="A black and red text on a white background&#10;&#10;Description automatically generated">
            <a:extLst>
              <a:ext uri="{FF2B5EF4-FFF2-40B4-BE49-F238E27FC236}">
                <a16:creationId xmlns:a16="http://schemas.microsoft.com/office/drawing/2014/main" id="{08605CD3-F40A-79AD-3304-B053AED327A3}"/>
              </a:ext>
            </a:extLst>
          </p:cNvPr>
          <p:cNvPicPr>
            <a:picLocks noChangeAspect="1"/>
          </p:cNvPicPr>
          <p:nvPr/>
        </p:nvPicPr>
        <p:blipFill>
          <a:blip r:embed="rId2"/>
          <a:stretch>
            <a:fillRect/>
          </a:stretch>
        </p:blipFill>
        <p:spPr>
          <a:xfrm>
            <a:off x="6189333" y="2826402"/>
            <a:ext cx="5741340" cy="1597680"/>
          </a:xfrm>
          <a:prstGeom prst="rect">
            <a:avLst/>
          </a:prstGeom>
        </p:spPr>
      </p:pic>
    </p:spTree>
    <p:extLst>
      <p:ext uri="{BB962C8B-B14F-4D97-AF65-F5344CB8AC3E}">
        <p14:creationId xmlns:p14="http://schemas.microsoft.com/office/powerpoint/2010/main" val="4165855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5CF3A-6D49-AE1D-DB01-4AF7B1EDEB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8B3550-0D6A-72D8-A159-03D5300B45C5}"/>
              </a:ext>
            </a:extLst>
          </p:cNvPr>
          <p:cNvSpPr>
            <a:spLocks noGrp="1"/>
          </p:cNvSpPr>
          <p:nvPr>
            <p:ph type="title"/>
          </p:nvPr>
        </p:nvSpPr>
        <p:spPr/>
        <p:txBody>
          <a:bodyPr/>
          <a:lstStyle/>
          <a:p>
            <a:r>
              <a:rPr lang="en-IE" dirty="0"/>
              <a:t>Recursive Binary Search</a:t>
            </a:r>
            <a:endParaRPr lang="en-US" dirty="0"/>
          </a:p>
        </p:txBody>
      </p:sp>
      <p:sp>
        <p:nvSpPr>
          <p:cNvPr id="3" name="Content Placeholder 2">
            <a:extLst>
              <a:ext uri="{FF2B5EF4-FFF2-40B4-BE49-F238E27FC236}">
                <a16:creationId xmlns:a16="http://schemas.microsoft.com/office/drawing/2014/main" id="{B8549839-80A3-35FC-CEE6-0A0C2DE4B662}"/>
              </a:ext>
            </a:extLst>
          </p:cNvPr>
          <p:cNvSpPr>
            <a:spLocks noGrp="1"/>
          </p:cNvSpPr>
          <p:nvPr>
            <p:ph idx="1"/>
          </p:nvPr>
        </p:nvSpPr>
        <p:spPr/>
        <p:txBody>
          <a:bodyPr/>
          <a:lstStyle/>
          <a:p>
            <a:pPr eaLnBrk="1" hangingPunct="1">
              <a:lnSpc>
                <a:spcPct val="80000"/>
              </a:lnSpc>
            </a:pPr>
            <a:r>
              <a:rPr lang="en-IE" sz="1800" dirty="0"/>
              <a:t>The binary search for arrays keeps dividing the array in half and then selecting the half where the desired cell could possibly be</a:t>
            </a:r>
          </a:p>
          <a:p>
            <a:pPr eaLnBrk="1" hangingPunct="1">
              <a:lnSpc>
                <a:spcPct val="80000"/>
              </a:lnSpc>
              <a:buFont typeface="Wingdings" pitchFamily="2" charset="2"/>
              <a:buNone/>
            </a:pPr>
            <a:endParaRPr lang="en-IE" sz="1800" dirty="0"/>
          </a:p>
          <a:p>
            <a:pPr eaLnBrk="1" hangingPunct="1">
              <a:lnSpc>
                <a:spcPct val="80000"/>
              </a:lnSpc>
            </a:pPr>
            <a:r>
              <a:rPr lang="en-IE" sz="1800" dirty="0"/>
              <a:t>Instead of using a loop as before, we can simply call the search function on the half of the array</a:t>
            </a:r>
          </a:p>
          <a:p>
            <a:pPr eaLnBrk="1" hangingPunct="1">
              <a:lnSpc>
                <a:spcPct val="80000"/>
              </a:lnSpc>
            </a:pPr>
            <a:endParaRPr lang="en-IE" sz="1800" dirty="0"/>
          </a:p>
          <a:p>
            <a:pPr eaLnBrk="1" hangingPunct="1">
              <a:lnSpc>
                <a:spcPct val="80000"/>
              </a:lnSpc>
            </a:pPr>
            <a:r>
              <a:rPr lang="en-IE" sz="1800" dirty="0"/>
              <a:t>The </a:t>
            </a:r>
            <a:r>
              <a:rPr lang="en-IE" sz="1800" dirty="0">
                <a:latin typeface="Courier New" pitchFamily="49" charset="0"/>
                <a:cs typeface="Courier New" pitchFamily="49" charset="0"/>
              </a:rPr>
              <a:t>find</a:t>
            </a:r>
            <a:r>
              <a:rPr lang="en-IE" sz="1800" dirty="0"/>
              <a:t> method makes the initial call to search the whole array using </a:t>
            </a:r>
            <a:r>
              <a:rPr lang="en-IE" sz="1800" b="1" dirty="0"/>
              <a:t>recursive find</a:t>
            </a:r>
          </a:p>
          <a:p>
            <a:pPr eaLnBrk="1" hangingPunct="1">
              <a:lnSpc>
                <a:spcPct val="80000"/>
              </a:lnSpc>
            </a:pPr>
            <a:endParaRPr lang="en-IE" sz="1800" dirty="0"/>
          </a:p>
          <a:p>
            <a:pPr eaLnBrk="1" hangingPunct="1">
              <a:lnSpc>
                <a:spcPct val="80000"/>
              </a:lnSpc>
              <a:buFont typeface="Wingdings" pitchFamily="2" charset="2"/>
              <a:buNone/>
            </a:pPr>
            <a:r>
              <a:rPr lang="en-IE" sz="1600" dirty="0">
                <a:latin typeface="Courier New" pitchFamily="49" charset="0"/>
              </a:rPr>
              <a:t>public int find(long </a:t>
            </a:r>
            <a:r>
              <a:rPr lang="en-IE" sz="1600" dirty="0" err="1">
                <a:latin typeface="Courier New" pitchFamily="49" charset="0"/>
              </a:rPr>
              <a:t>searchKey</a:t>
            </a:r>
            <a:r>
              <a:rPr lang="en-IE" sz="1600" dirty="0">
                <a:latin typeface="Courier New" pitchFamily="49" charset="0"/>
              </a:rPr>
              <a:t>){</a:t>
            </a:r>
          </a:p>
          <a:p>
            <a:pPr eaLnBrk="1" hangingPunct="1">
              <a:lnSpc>
                <a:spcPct val="80000"/>
              </a:lnSpc>
              <a:buFont typeface="Wingdings" pitchFamily="2" charset="2"/>
              <a:buNone/>
            </a:pPr>
            <a:r>
              <a:rPr lang="en-IE" sz="1600" dirty="0">
                <a:latin typeface="Courier New" pitchFamily="49" charset="0"/>
              </a:rPr>
              <a:t>	return </a:t>
            </a:r>
            <a:r>
              <a:rPr lang="en-IE" sz="1600" dirty="0" err="1">
                <a:latin typeface="Courier New" pitchFamily="49" charset="0"/>
              </a:rPr>
              <a:t>recFind</a:t>
            </a:r>
            <a:r>
              <a:rPr lang="en-IE" sz="1600" dirty="0">
                <a:latin typeface="Courier New" pitchFamily="49" charset="0"/>
              </a:rPr>
              <a:t>(</a:t>
            </a:r>
            <a:r>
              <a:rPr lang="en-IE" sz="1600" dirty="0" err="1">
                <a:latin typeface="Courier New" pitchFamily="49" charset="0"/>
              </a:rPr>
              <a:t>searchKey</a:t>
            </a:r>
            <a:r>
              <a:rPr lang="en-IE" sz="1600" dirty="0">
                <a:latin typeface="Courier New" pitchFamily="49" charset="0"/>
              </a:rPr>
              <a:t>, 0, nElems-1);</a:t>
            </a:r>
          </a:p>
          <a:p>
            <a:pPr eaLnBrk="1" hangingPunct="1">
              <a:lnSpc>
                <a:spcPct val="80000"/>
              </a:lnSpc>
              <a:buFont typeface="Wingdings" pitchFamily="2" charset="2"/>
              <a:buNone/>
            </a:pPr>
            <a:r>
              <a:rPr lang="en-IE" sz="1600" dirty="0">
                <a:latin typeface="Courier New" pitchFamily="49" charset="0"/>
              </a:rPr>
              <a:t>}</a:t>
            </a:r>
            <a:endParaRPr lang="en-US" sz="1600" dirty="0">
              <a:latin typeface="Courier New" pitchFamily="49" charset="0"/>
            </a:endParaRPr>
          </a:p>
        </p:txBody>
      </p:sp>
    </p:spTree>
    <p:extLst>
      <p:ext uri="{BB962C8B-B14F-4D97-AF65-F5344CB8AC3E}">
        <p14:creationId xmlns:p14="http://schemas.microsoft.com/office/powerpoint/2010/main" val="1280759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2B2C7-D1DE-5926-2A4C-09FE8A01A2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23BBD-67CB-BB95-E2CE-5ED1144A9E01}"/>
              </a:ext>
            </a:extLst>
          </p:cNvPr>
          <p:cNvSpPr>
            <a:spLocks noGrp="1"/>
          </p:cNvSpPr>
          <p:nvPr>
            <p:ph type="title"/>
          </p:nvPr>
        </p:nvSpPr>
        <p:spPr>
          <a:xfrm>
            <a:off x="685802" y="609600"/>
            <a:ext cx="2631829" cy="4783015"/>
          </a:xfrm>
        </p:spPr>
        <p:txBody>
          <a:bodyPr/>
          <a:lstStyle/>
          <a:p>
            <a:r>
              <a:rPr lang="en-IE" dirty="0"/>
              <a:t>Recursive Binary Search</a:t>
            </a:r>
            <a:endParaRPr lang="en-US" dirty="0"/>
          </a:p>
        </p:txBody>
      </p:sp>
      <p:sp>
        <p:nvSpPr>
          <p:cNvPr id="3" name="Content Placeholder 2">
            <a:extLst>
              <a:ext uri="{FF2B5EF4-FFF2-40B4-BE49-F238E27FC236}">
                <a16:creationId xmlns:a16="http://schemas.microsoft.com/office/drawing/2014/main" id="{8329B023-DDE2-5C4F-69E4-1DE8D4E89D22}"/>
              </a:ext>
            </a:extLst>
          </p:cNvPr>
          <p:cNvSpPr>
            <a:spLocks noGrp="1"/>
          </p:cNvSpPr>
          <p:nvPr>
            <p:ph idx="1"/>
          </p:nvPr>
        </p:nvSpPr>
        <p:spPr>
          <a:xfrm>
            <a:off x="3622432" y="855785"/>
            <a:ext cx="8065476" cy="5345723"/>
          </a:xfrm>
          <a:solidFill>
            <a:schemeClr val="accent1">
              <a:lumMod val="50000"/>
            </a:schemeClr>
          </a:solidFill>
        </p:spPr>
        <p:txBody>
          <a:bodyPr>
            <a:normAutofit/>
          </a:bodyPr>
          <a:lstStyle/>
          <a:p>
            <a:pPr eaLnBrk="1" hangingPunct="1">
              <a:lnSpc>
                <a:spcPct val="80000"/>
              </a:lnSpc>
              <a:buFont typeface="Wingdings" pitchFamily="2" charset="2"/>
              <a:buNone/>
            </a:pPr>
            <a:r>
              <a:rPr lang="en-US" sz="1800" dirty="0">
                <a:latin typeface="Courier New" pitchFamily="49" charset="0"/>
              </a:rPr>
              <a:t> private int </a:t>
            </a:r>
            <a:r>
              <a:rPr lang="en-US" sz="1800" dirty="0" err="1">
                <a:latin typeface="Courier New" pitchFamily="49" charset="0"/>
              </a:rPr>
              <a:t>recFind</a:t>
            </a:r>
            <a:r>
              <a:rPr lang="en-US" sz="1800" dirty="0">
                <a:latin typeface="Courier New" pitchFamily="49" charset="0"/>
              </a:rPr>
              <a:t>(long </a:t>
            </a:r>
            <a:r>
              <a:rPr lang="en-US" sz="1800" dirty="0" err="1">
                <a:latin typeface="Courier New" pitchFamily="49" charset="0"/>
              </a:rPr>
              <a:t>searchKey</a:t>
            </a:r>
            <a:r>
              <a:rPr lang="en-US" sz="1800" dirty="0">
                <a:latin typeface="Courier New" pitchFamily="49" charset="0"/>
              </a:rPr>
              <a:t>, int </a:t>
            </a:r>
            <a:r>
              <a:rPr lang="en-US" sz="1800" dirty="0" err="1">
                <a:latin typeface="Courier New" pitchFamily="49" charset="0"/>
              </a:rPr>
              <a:t>lowerBound</a:t>
            </a:r>
            <a:r>
              <a:rPr lang="en-US" sz="1800" dirty="0">
                <a:latin typeface="Courier New" pitchFamily="49" charset="0"/>
              </a:rPr>
              <a:t>,</a:t>
            </a:r>
          </a:p>
          <a:p>
            <a:pPr eaLnBrk="1" hangingPunct="1">
              <a:lnSpc>
                <a:spcPct val="80000"/>
              </a:lnSpc>
              <a:buFont typeface="Wingdings" pitchFamily="2" charset="2"/>
              <a:buNone/>
            </a:pPr>
            <a:r>
              <a:rPr lang="en-US" sz="1800" dirty="0">
                <a:latin typeface="Courier New" pitchFamily="49" charset="0"/>
              </a:rPr>
              <a:t>     int </a:t>
            </a:r>
            <a:r>
              <a:rPr lang="en-US" sz="1800" dirty="0" err="1">
                <a:latin typeface="Courier New" pitchFamily="49" charset="0"/>
              </a:rPr>
              <a:t>upperBound</a:t>
            </a:r>
            <a:r>
              <a:rPr lang="en-US" sz="1800" dirty="0">
                <a:latin typeface="Courier New" pitchFamily="49" charset="0"/>
              </a:rPr>
              <a:t>){  </a:t>
            </a:r>
          </a:p>
          <a:p>
            <a:pPr lvl="1">
              <a:lnSpc>
                <a:spcPct val="80000"/>
              </a:lnSpc>
              <a:buNone/>
            </a:pPr>
            <a:r>
              <a:rPr lang="en-US" dirty="0">
                <a:latin typeface="Courier New" pitchFamily="49" charset="0"/>
              </a:rPr>
              <a:t>      int middle;</a:t>
            </a:r>
          </a:p>
          <a:p>
            <a:pPr lvl="1">
              <a:lnSpc>
                <a:spcPct val="80000"/>
              </a:lnSpc>
              <a:buNone/>
            </a:pPr>
            <a:r>
              <a:rPr lang="en-US" dirty="0">
                <a:latin typeface="Courier New" pitchFamily="49" charset="0"/>
              </a:rPr>
              <a:t>      middle = (</a:t>
            </a:r>
            <a:r>
              <a:rPr lang="en-US" dirty="0" err="1">
                <a:latin typeface="Courier New" pitchFamily="49" charset="0"/>
              </a:rPr>
              <a:t>lowerBound</a:t>
            </a:r>
            <a:r>
              <a:rPr lang="en-US" dirty="0">
                <a:latin typeface="Courier New" pitchFamily="49" charset="0"/>
              </a:rPr>
              <a:t> + </a:t>
            </a:r>
            <a:r>
              <a:rPr lang="en-US" dirty="0" err="1">
                <a:latin typeface="Courier New" pitchFamily="49" charset="0"/>
              </a:rPr>
              <a:t>upperBound</a:t>
            </a:r>
            <a:r>
              <a:rPr lang="en-US" dirty="0">
                <a:latin typeface="Courier New" pitchFamily="49" charset="0"/>
              </a:rPr>
              <a:t> ) / 2;</a:t>
            </a:r>
          </a:p>
          <a:p>
            <a:pPr lvl="1">
              <a:lnSpc>
                <a:spcPct val="80000"/>
              </a:lnSpc>
              <a:buNone/>
            </a:pPr>
            <a:r>
              <a:rPr lang="en-US" dirty="0">
                <a:latin typeface="Courier New" pitchFamily="49" charset="0"/>
              </a:rPr>
              <a:t>      if(a[middle]==</a:t>
            </a:r>
            <a:r>
              <a:rPr lang="en-US" dirty="0" err="1">
                <a:latin typeface="Courier New" pitchFamily="49" charset="0"/>
              </a:rPr>
              <a:t>searchKey</a:t>
            </a:r>
            <a:r>
              <a:rPr lang="en-US" dirty="0">
                <a:latin typeface="Courier New" pitchFamily="49" charset="0"/>
              </a:rPr>
              <a:t>)</a:t>
            </a:r>
          </a:p>
          <a:p>
            <a:pPr lvl="1">
              <a:lnSpc>
                <a:spcPct val="80000"/>
              </a:lnSpc>
              <a:buNone/>
            </a:pPr>
            <a:r>
              <a:rPr lang="en-US" dirty="0">
                <a:latin typeface="Courier New" pitchFamily="49" charset="0"/>
              </a:rPr>
              <a:t>         return middle;              </a:t>
            </a:r>
            <a:r>
              <a:rPr lang="en-US" dirty="0">
                <a:solidFill>
                  <a:srgbClr val="DF0601"/>
                </a:solidFill>
                <a:latin typeface="Courier New" pitchFamily="49" charset="0"/>
              </a:rPr>
              <a:t>// found it</a:t>
            </a:r>
          </a:p>
          <a:p>
            <a:pPr lvl="1">
              <a:lnSpc>
                <a:spcPct val="80000"/>
              </a:lnSpc>
              <a:buNone/>
            </a:pPr>
            <a:r>
              <a:rPr lang="en-US" dirty="0">
                <a:latin typeface="Courier New" pitchFamily="49" charset="0"/>
              </a:rPr>
              <a:t>      else if(</a:t>
            </a:r>
            <a:r>
              <a:rPr lang="en-US" dirty="0" err="1">
                <a:latin typeface="Courier New" pitchFamily="49" charset="0"/>
              </a:rPr>
              <a:t>lowerBound</a:t>
            </a:r>
            <a:r>
              <a:rPr lang="en-US" dirty="0">
                <a:latin typeface="Courier New" pitchFamily="49" charset="0"/>
              </a:rPr>
              <a:t> &gt; </a:t>
            </a:r>
            <a:r>
              <a:rPr lang="en-US" dirty="0" err="1">
                <a:latin typeface="Courier New" pitchFamily="49" charset="0"/>
              </a:rPr>
              <a:t>upperBound</a:t>
            </a:r>
            <a:r>
              <a:rPr lang="en-US" dirty="0">
                <a:latin typeface="Courier New" pitchFamily="49" charset="0"/>
              </a:rPr>
              <a:t>)</a:t>
            </a:r>
          </a:p>
          <a:p>
            <a:pPr lvl="1">
              <a:lnSpc>
                <a:spcPct val="80000"/>
              </a:lnSpc>
              <a:buNone/>
            </a:pPr>
            <a:r>
              <a:rPr lang="en-US" dirty="0">
                <a:latin typeface="Courier New" pitchFamily="49" charset="0"/>
              </a:rPr>
              <a:t>         return -1;                  </a:t>
            </a:r>
            <a:r>
              <a:rPr lang="en-US" dirty="0">
                <a:solidFill>
                  <a:srgbClr val="DF0601"/>
                </a:solidFill>
                <a:latin typeface="Courier New" pitchFamily="49" charset="0"/>
              </a:rPr>
              <a:t>// can't find it</a:t>
            </a:r>
          </a:p>
          <a:p>
            <a:pPr lvl="1">
              <a:lnSpc>
                <a:spcPct val="80000"/>
              </a:lnSpc>
              <a:buNone/>
            </a:pPr>
            <a:r>
              <a:rPr lang="en-US" dirty="0">
                <a:latin typeface="Courier New" pitchFamily="49" charset="0"/>
              </a:rPr>
              <a:t>      else {                         </a:t>
            </a:r>
            <a:r>
              <a:rPr lang="en-US" dirty="0">
                <a:solidFill>
                  <a:srgbClr val="DF0601"/>
                </a:solidFill>
                <a:latin typeface="Courier New" pitchFamily="49" charset="0"/>
              </a:rPr>
              <a:t>// divide range</a:t>
            </a:r>
          </a:p>
          <a:p>
            <a:pPr lvl="1">
              <a:lnSpc>
                <a:spcPct val="80000"/>
              </a:lnSpc>
              <a:buNone/>
            </a:pPr>
            <a:r>
              <a:rPr lang="en-US" dirty="0">
                <a:latin typeface="Courier New" pitchFamily="49" charset="0"/>
              </a:rPr>
              <a:t>		 if(a[middle] &lt; </a:t>
            </a:r>
            <a:r>
              <a:rPr lang="en-US" dirty="0" err="1">
                <a:latin typeface="Courier New" pitchFamily="49" charset="0"/>
              </a:rPr>
              <a:t>searchKey</a:t>
            </a:r>
            <a:r>
              <a:rPr lang="en-US" dirty="0">
                <a:latin typeface="Courier New" pitchFamily="49" charset="0"/>
              </a:rPr>
              <a:t>)   </a:t>
            </a:r>
            <a:r>
              <a:rPr lang="en-US" dirty="0">
                <a:solidFill>
                  <a:srgbClr val="DF0601"/>
                </a:solidFill>
                <a:latin typeface="Courier New" pitchFamily="49" charset="0"/>
              </a:rPr>
              <a:t>// it's in upper half</a:t>
            </a:r>
          </a:p>
          <a:p>
            <a:pPr lvl="1">
              <a:lnSpc>
                <a:spcPct val="80000"/>
              </a:lnSpc>
              <a:buNone/>
            </a:pPr>
            <a:r>
              <a:rPr lang="en-US" dirty="0">
                <a:latin typeface="Courier New" pitchFamily="49" charset="0"/>
              </a:rPr>
              <a:t>           return </a:t>
            </a:r>
            <a:r>
              <a:rPr lang="en-US" dirty="0" err="1">
                <a:latin typeface="Courier New" pitchFamily="49" charset="0"/>
              </a:rPr>
              <a:t>recFind</a:t>
            </a:r>
            <a:r>
              <a:rPr lang="en-US" dirty="0">
                <a:latin typeface="Courier New" pitchFamily="49" charset="0"/>
              </a:rPr>
              <a:t>(</a:t>
            </a:r>
            <a:r>
              <a:rPr lang="en-US" dirty="0" err="1">
                <a:latin typeface="Courier New" pitchFamily="49" charset="0"/>
              </a:rPr>
              <a:t>searchKey</a:t>
            </a:r>
            <a:r>
              <a:rPr lang="en-US" dirty="0">
                <a:latin typeface="Courier New" pitchFamily="49" charset="0"/>
              </a:rPr>
              <a:t>, middle+1, </a:t>
            </a:r>
            <a:r>
              <a:rPr lang="en-US" dirty="0" err="1">
                <a:latin typeface="Courier New" pitchFamily="49" charset="0"/>
              </a:rPr>
              <a:t>upperBound</a:t>
            </a:r>
            <a:r>
              <a:rPr lang="en-US" dirty="0">
                <a:latin typeface="Courier New" pitchFamily="49" charset="0"/>
              </a:rPr>
              <a:t>);</a:t>
            </a:r>
          </a:p>
          <a:p>
            <a:pPr lvl="1">
              <a:lnSpc>
                <a:spcPct val="80000"/>
              </a:lnSpc>
              <a:buNone/>
            </a:pPr>
            <a:r>
              <a:rPr lang="en-US" dirty="0">
                <a:latin typeface="Courier New" pitchFamily="49" charset="0"/>
              </a:rPr>
              <a:t>         else                       </a:t>
            </a:r>
            <a:r>
              <a:rPr lang="en-US" dirty="0">
                <a:solidFill>
                  <a:srgbClr val="DF0601"/>
                </a:solidFill>
                <a:latin typeface="Courier New" pitchFamily="49" charset="0"/>
              </a:rPr>
              <a:t>// it's in lower half</a:t>
            </a:r>
          </a:p>
          <a:p>
            <a:pPr lvl="1">
              <a:lnSpc>
                <a:spcPct val="80000"/>
              </a:lnSpc>
              <a:buNone/>
            </a:pPr>
            <a:r>
              <a:rPr lang="en-US" dirty="0">
                <a:latin typeface="Courier New" pitchFamily="49" charset="0"/>
              </a:rPr>
              <a:t>           return </a:t>
            </a:r>
            <a:r>
              <a:rPr lang="en-US" dirty="0" err="1">
                <a:latin typeface="Courier New" pitchFamily="49" charset="0"/>
              </a:rPr>
              <a:t>recFind</a:t>
            </a:r>
            <a:r>
              <a:rPr lang="en-US" dirty="0">
                <a:latin typeface="Courier New" pitchFamily="49" charset="0"/>
              </a:rPr>
              <a:t>(</a:t>
            </a:r>
            <a:r>
              <a:rPr lang="en-US" dirty="0" err="1">
                <a:latin typeface="Courier New" pitchFamily="49" charset="0"/>
              </a:rPr>
              <a:t>searchKey</a:t>
            </a:r>
            <a:r>
              <a:rPr lang="en-US" dirty="0">
                <a:latin typeface="Courier New" pitchFamily="49" charset="0"/>
              </a:rPr>
              <a:t>, </a:t>
            </a:r>
            <a:r>
              <a:rPr lang="en-US" dirty="0" err="1">
                <a:latin typeface="Courier New" pitchFamily="49" charset="0"/>
              </a:rPr>
              <a:t>lowerBound</a:t>
            </a:r>
            <a:r>
              <a:rPr lang="en-US" dirty="0">
                <a:latin typeface="Courier New" pitchFamily="49" charset="0"/>
              </a:rPr>
              <a:t>, middle-1);</a:t>
            </a:r>
          </a:p>
          <a:p>
            <a:pPr lvl="1">
              <a:lnSpc>
                <a:spcPct val="80000"/>
              </a:lnSpc>
              <a:buNone/>
            </a:pPr>
            <a:r>
              <a:rPr lang="en-US" dirty="0">
                <a:latin typeface="Courier New" pitchFamily="49" charset="0"/>
              </a:rPr>
              <a:t>         }  </a:t>
            </a:r>
            <a:r>
              <a:rPr lang="en-US" dirty="0">
                <a:solidFill>
                  <a:srgbClr val="DF0601"/>
                </a:solidFill>
                <a:latin typeface="Courier New" pitchFamily="49" charset="0"/>
              </a:rPr>
              <a:t>// end else divide range</a:t>
            </a:r>
          </a:p>
          <a:p>
            <a:pPr lvl="1">
              <a:lnSpc>
                <a:spcPct val="80000"/>
              </a:lnSpc>
              <a:buNone/>
            </a:pPr>
            <a:r>
              <a:rPr lang="en-IE" dirty="0">
                <a:solidFill>
                  <a:srgbClr val="DF0601"/>
                </a:solidFill>
                <a:latin typeface="Courier New" pitchFamily="49" charset="0"/>
              </a:rPr>
              <a:t>	   </a:t>
            </a:r>
            <a:r>
              <a:rPr lang="en-IE" dirty="0">
                <a:latin typeface="Courier New" pitchFamily="49" charset="0"/>
              </a:rPr>
              <a:t>}</a:t>
            </a:r>
            <a:endParaRPr lang="en-US" dirty="0">
              <a:latin typeface="Courier New" pitchFamily="49" charset="0"/>
            </a:endParaRPr>
          </a:p>
          <a:p>
            <a:pPr eaLnBrk="1" hangingPunct="1">
              <a:lnSpc>
                <a:spcPct val="80000"/>
              </a:lnSpc>
              <a:buFont typeface="Wingdings" pitchFamily="2" charset="2"/>
              <a:buNone/>
            </a:pPr>
            <a:r>
              <a:rPr lang="en-US" sz="1800" dirty="0">
                <a:latin typeface="Courier New" pitchFamily="49" charset="0"/>
              </a:rPr>
              <a:t> }  </a:t>
            </a:r>
            <a:r>
              <a:rPr lang="en-US" sz="1800" dirty="0">
                <a:solidFill>
                  <a:srgbClr val="DF0601"/>
                </a:solidFill>
                <a:latin typeface="Courier New" pitchFamily="49" charset="0"/>
              </a:rPr>
              <a:t>// end </a:t>
            </a:r>
            <a:r>
              <a:rPr lang="en-US" sz="1800" dirty="0" err="1">
                <a:solidFill>
                  <a:srgbClr val="DF0601"/>
                </a:solidFill>
                <a:latin typeface="Courier New" pitchFamily="49" charset="0"/>
              </a:rPr>
              <a:t>recFind</a:t>
            </a:r>
            <a:r>
              <a:rPr lang="en-US" sz="1800" dirty="0">
                <a:solidFill>
                  <a:srgbClr val="DF0601"/>
                </a:solidFill>
                <a:latin typeface="Courier New" pitchFamily="49" charset="0"/>
              </a:rPr>
              <a:t>()</a:t>
            </a:r>
          </a:p>
        </p:txBody>
      </p:sp>
    </p:spTree>
    <p:extLst>
      <p:ext uri="{BB962C8B-B14F-4D97-AF65-F5344CB8AC3E}">
        <p14:creationId xmlns:p14="http://schemas.microsoft.com/office/powerpoint/2010/main" val="1102295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DF43132E-D4DF-4A83-9344-A782D0F5D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1D6863-4D26-28D9-D496-D3106A899484}"/>
              </a:ext>
            </a:extLst>
          </p:cNvPr>
          <p:cNvSpPr>
            <a:spLocks noGrp="1"/>
          </p:cNvSpPr>
          <p:nvPr>
            <p:ph type="title"/>
          </p:nvPr>
        </p:nvSpPr>
        <p:spPr>
          <a:xfrm>
            <a:off x="1031875" y="1212935"/>
            <a:ext cx="6020177" cy="4432130"/>
          </a:xfrm>
        </p:spPr>
        <p:txBody>
          <a:bodyPr vert="horz" lIns="91440" tIns="45720" rIns="91440" bIns="45720" rtlCol="0" anchor="ctr">
            <a:normAutofit/>
          </a:bodyPr>
          <a:lstStyle/>
          <a:p>
            <a:pPr algn="r"/>
            <a:r>
              <a:rPr lang="en-US" sz="6600" dirty="0"/>
              <a:t>Recursion</a:t>
            </a:r>
          </a:p>
        </p:txBody>
      </p:sp>
      <p:sp>
        <p:nvSpPr>
          <p:cNvPr id="3" name="Content Placeholder 2">
            <a:extLst>
              <a:ext uri="{FF2B5EF4-FFF2-40B4-BE49-F238E27FC236}">
                <a16:creationId xmlns:a16="http://schemas.microsoft.com/office/drawing/2014/main" id="{536977A8-172D-D9C9-6855-33C3FE59B6E9}"/>
              </a:ext>
            </a:extLst>
          </p:cNvPr>
          <p:cNvSpPr>
            <a:spLocks noGrp="1"/>
          </p:cNvSpPr>
          <p:nvPr>
            <p:ph idx="1"/>
          </p:nvPr>
        </p:nvSpPr>
        <p:spPr>
          <a:xfrm>
            <a:off x="8017261" y="2087881"/>
            <a:ext cx="3142864" cy="2682239"/>
          </a:xfrm>
        </p:spPr>
        <p:txBody>
          <a:bodyPr vert="horz" lIns="91440" tIns="45720" rIns="91440" bIns="45720" rtlCol="0" anchor="ctr">
            <a:normAutofit/>
          </a:bodyPr>
          <a:lstStyle/>
          <a:p>
            <a:pPr marL="0" indent="0">
              <a:buNone/>
            </a:pPr>
            <a:r>
              <a:rPr lang="en-US" cap="all"/>
              <a:t>To understand recursion, we must understand recursion</a:t>
            </a:r>
          </a:p>
        </p:txBody>
      </p:sp>
      <p:cxnSp>
        <p:nvCxnSpPr>
          <p:cNvPr id="12" name="Straight Connector 11">
            <a:extLst>
              <a:ext uri="{FF2B5EF4-FFF2-40B4-BE49-F238E27FC236}">
                <a16:creationId xmlns:a16="http://schemas.microsoft.com/office/drawing/2014/main" id="{6AA24BC1-1577-4586-AD7A-417660E372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984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01D29-35A2-4D46-996A-46BD0CE1C4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E698B-4295-DCCA-37D2-22699EA55570}"/>
              </a:ext>
            </a:extLst>
          </p:cNvPr>
          <p:cNvSpPr>
            <a:spLocks noGrp="1"/>
          </p:cNvSpPr>
          <p:nvPr>
            <p:ph type="title"/>
          </p:nvPr>
        </p:nvSpPr>
        <p:spPr>
          <a:xfrm>
            <a:off x="685802" y="609599"/>
            <a:ext cx="2420813" cy="4712677"/>
          </a:xfrm>
        </p:spPr>
        <p:txBody>
          <a:bodyPr/>
          <a:lstStyle/>
          <a:p>
            <a:r>
              <a:rPr lang="en-IE" sz="3600" dirty="0"/>
              <a:t>Recursive Binary Search Method</a:t>
            </a:r>
            <a:endParaRPr lang="en-US" dirty="0"/>
          </a:p>
        </p:txBody>
      </p:sp>
      <p:sp>
        <p:nvSpPr>
          <p:cNvPr id="3" name="Content Placeholder 2">
            <a:extLst>
              <a:ext uri="{FF2B5EF4-FFF2-40B4-BE49-F238E27FC236}">
                <a16:creationId xmlns:a16="http://schemas.microsoft.com/office/drawing/2014/main" id="{91385705-9A1F-42C9-12BB-54A2B2D7EE27}"/>
              </a:ext>
            </a:extLst>
          </p:cNvPr>
          <p:cNvSpPr>
            <a:spLocks noGrp="1"/>
          </p:cNvSpPr>
          <p:nvPr>
            <p:ph idx="1"/>
          </p:nvPr>
        </p:nvSpPr>
        <p:spPr>
          <a:xfrm>
            <a:off x="4443046" y="410308"/>
            <a:ext cx="6374180" cy="5380893"/>
          </a:xfrm>
          <a:solidFill>
            <a:schemeClr val="accent1">
              <a:lumMod val="50000"/>
            </a:schemeClr>
          </a:solidFill>
        </p:spPr>
        <p:txBody>
          <a:bodyPr>
            <a:normAutofit/>
          </a:bodyPr>
          <a:lstStyle/>
          <a:p>
            <a:pPr eaLnBrk="1" hangingPunct="1">
              <a:lnSpc>
                <a:spcPct val="80000"/>
              </a:lnSpc>
            </a:pPr>
            <a:r>
              <a:rPr lang="en-IE" sz="2000" dirty="0"/>
              <a:t>Call with </a:t>
            </a:r>
            <a:r>
              <a:rPr lang="en-IE" sz="2000" b="1" dirty="0" err="1"/>
              <a:t>lowerbound</a:t>
            </a:r>
            <a:r>
              <a:rPr lang="en-IE" sz="2000" b="1" dirty="0"/>
              <a:t>=0 </a:t>
            </a:r>
            <a:r>
              <a:rPr lang="en-IE" sz="2000" b="1" dirty="0" err="1"/>
              <a:t>upperbound</a:t>
            </a:r>
            <a:r>
              <a:rPr lang="en-IE" sz="2000" b="1" dirty="0"/>
              <a:t>=15</a:t>
            </a:r>
          </a:p>
          <a:p>
            <a:pPr eaLnBrk="1" hangingPunct="1">
              <a:lnSpc>
                <a:spcPct val="80000"/>
              </a:lnSpc>
              <a:buFont typeface="Wingdings" pitchFamily="2" charset="2"/>
              <a:buNone/>
            </a:pPr>
            <a:endParaRPr lang="en-IE" sz="1600" dirty="0"/>
          </a:p>
          <a:p>
            <a:pPr eaLnBrk="1" hangingPunct="1">
              <a:lnSpc>
                <a:spcPct val="80000"/>
              </a:lnSpc>
              <a:buFont typeface="Wingdings" pitchFamily="2" charset="2"/>
              <a:buNone/>
            </a:pPr>
            <a:r>
              <a:rPr lang="en-IE" sz="1800" dirty="0" err="1"/>
              <a:t>Lowerbound</a:t>
            </a:r>
            <a:r>
              <a:rPr lang="en-IE" sz="1800" dirty="0"/>
              <a:t>=0</a:t>
            </a:r>
          </a:p>
          <a:p>
            <a:pPr eaLnBrk="1" hangingPunct="1">
              <a:lnSpc>
                <a:spcPct val="80000"/>
              </a:lnSpc>
              <a:buFont typeface="Wingdings" pitchFamily="2" charset="2"/>
              <a:buNone/>
            </a:pPr>
            <a:r>
              <a:rPr lang="en-IE" sz="1800" dirty="0" err="1"/>
              <a:t>Upperbound</a:t>
            </a:r>
            <a:r>
              <a:rPr lang="en-IE" sz="1800" dirty="0"/>
              <a:t>=15</a:t>
            </a:r>
          </a:p>
          <a:p>
            <a:pPr lvl="1" eaLnBrk="1" hangingPunct="1">
              <a:lnSpc>
                <a:spcPct val="80000"/>
              </a:lnSpc>
              <a:buFont typeface="Wingdings" pitchFamily="2" charset="2"/>
              <a:buNone/>
            </a:pPr>
            <a:r>
              <a:rPr lang="en-IE" sz="1800" dirty="0" err="1"/>
              <a:t>Lowerbound</a:t>
            </a:r>
            <a:r>
              <a:rPr lang="en-IE" sz="1800" dirty="0"/>
              <a:t>=0</a:t>
            </a:r>
          </a:p>
          <a:p>
            <a:pPr lvl="1" eaLnBrk="1" hangingPunct="1">
              <a:lnSpc>
                <a:spcPct val="80000"/>
              </a:lnSpc>
              <a:buFont typeface="Wingdings" pitchFamily="2" charset="2"/>
              <a:buNone/>
            </a:pPr>
            <a:r>
              <a:rPr lang="en-IE" sz="1800" dirty="0" err="1"/>
              <a:t>Upperbound</a:t>
            </a:r>
            <a:r>
              <a:rPr lang="en-IE" sz="1800" dirty="0"/>
              <a:t>=6</a:t>
            </a:r>
          </a:p>
          <a:p>
            <a:pPr lvl="2" eaLnBrk="1" hangingPunct="1">
              <a:lnSpc>
                <a:spcPct val="80000"/>
              </a:lnSpc>
              <a:buFont typeface="Wingdings" pitchFamily="2" charset="2"/>
              <a:buNone/>
            </a:pPr>
            <a:r>
              <a:rPr lang="en-IE" sz="1800" dirty="0" err="1"/>
              <a:t>Lowerbound</a:t>
            </a:r>
            <a:r>
              <a:rPr lang="en-IE" sz="1800" dirty="0"/>
              <a:t>=0</a:t>
            </a:r>
          </a:p>
          <a:p>
            <a:pPr lvl="2" eaLnBrk="1" hangingPunct="1">
              <a:lnSpc>
                <a:spcPct val="80000"/>
              </a:lnSpc>
              <a:buFont typeface="Wingdings" pitchFamily="2" charset="2"/>
              <a:buNone/>
            </a:pPr>
            <a:r>
              <a:rPr lang="en-IE" sz="1800" dirty="0" err="1"/>
              <a:t>Upperbound</a:t>
            </a:r>
            <a:r>
              <a:rPr lang="en-IE" sz="1800" dirty="0"/>
              <a:t>=2</a:t>
            </a:r>
          </a:p>
          <a:p>
            <a:pPr lvl="3" eaLnBrk="1" hangingPunct="1">
              <a:lnSpc>
                <a:spcPct val="80000"/>
              </a:lnSpc>
              <a:buFont typeface="Wingdings" pitchFamily="2" charset="2"/>
              <a:buNone/>
            </a:pPr>
            <a:r>
              <a:rPr lang="en-IE" sz="1800" dirty="0" err="1"/>
              <a:t>Lowerbound</a:t>
            </a:r>
            <a:r>
              <a:rPr lang="en-IE" sz="1800" dirty="0"/>
              <a:t>=2</a:t>
            </a:r>
          </a:p>
          <a:p>
            <a:pPr lvl="3" eaLnBrk="1" hangingPunct="1">
              <a:lnSpc>
                <a:spcPct val="80000"/>
              </a:lnSpc>
              <a:buFont typeface="Wingdings" pitchFamily="2" charset="2"/>
              <a:buNone/>
            </a:pPr>
            <a:r>
              <a:rPr lang="en-IE" sz="1800" dirty="0" err="1"/>
              <a:t>Uppperbound</a:t>
            </a:r>
            <a:r>
              <a:rPr lang="en-IE" sz="1800" dirty="0"/>
              <a:t>=2</a:t>
            </a:r>
          </a:p>
          <a:p>
            <a:pPr lvl="4" eaLnBrk="1" hangingPunct="1">
              <a:lnSpc>
                <a:spcPct val="80000"/>
              </a:lnSpc>
              <a:buFont typeface="Wingdings" pitchFamily="2" charset="2"/>
              <a:buNone/>
            </a:pPr>
            <a:r>
              <a:rPr lang="en-IE" dirty="0"/>
              <a:t>Found it at 2</a:t>
            </a:r>
          </a:p>
          <a:p>
            <a:pPr lvl="4" eaLnBrk="1" hangingPunct="1">
              <a:lnSpc>
                <a:spcPct val="80000"/>
              </a:lnSpc>
              <a:buFont typeface="Wingdings" pitchFamily="2" charset="2"/>
              <a:buNone/>
            </a:pPr>
            <a:r>
              <a:rPr lang="en-IE" dirty="0"/>
              <a:t>Return 2</a:t>
            </a:r>
          </a:p>
          <a:p>
            <a:pPr lvl="3" eaLnBrk="1" hangingPunct="1">
              <a:lnSpc>
                <a:spcPct val="80000"/>
              </a:lnSpc>
              <a:buFont typeface="Wingdings" pitchFamily="2" charset="2"/>
              <a:buNone/>
            </a:pPr>
            <a:r>
              <a:rPr lang="en-IE" sz="1800" dirty="0"/>
              <a:t>Return 2</a:t>
            </a:r>
          </a:p>
          <a:p>
            <a:pPr lvl="2" eaLnBrk="1" hangingPunct="1">
              <a:lnSpc>
                <a:spcPct val="80000"/>
              </a:lnSpc>
              <a:buFont typeface="Wingdings" pitchFamily="2" charset="2"/>
              <a:buNone/>
            </a:pPr>
            <a:r>
              <a:rPr lang="en-IE" sz="1800" dirty="0"/>
              <a:t>Return 2</a:t>
            </a:r>
          </a:p>
          <a:p>
            <a:pPr lvl="1" eaLnBrk="1" hangingPunct="1">
              <a:lnSpc>
                <a:spcPct val="80000"/>
              </a:lnSpc>
              <a:buFont typeface="Wingdings" pitchFamily="2" charset="2"/>
              <a:buNone/>
            </a:pPr>
            <a:r>
              <a:rPr lang="en-IE" sz="1800" dirty="0"/>
              <a:t>Return 2</a:t>
            </a:r>
          </a:p>
          <a:p>
            <a:pPr eaLnBrk="1" hangingPunct="1">
              <a:lnSpc>
                <a:spcPct val="80000"/>
              </a:lnSpc>
              <a:buFont typeface="Wingdings" pitchFamily="2" charset="2"/>
              <a:buNone/>
            </a:pPr>
            <a:r>
              <a:rPr lang="en-IE" sz="1800" dirty="0"/>
              <a:t>Return 2</a:t>
            </a:r>
          </a:p>
        </p:txBody>
      </p:sp>
    </p:spTree>
    <p:extLst>
      <p:ext uri="{BB962C8B-B14F-4D97-AF65-F5344CB8AC3E}">
        <p14:creationId xmlns:p14="http://schemas.microsoft.com/office/powerpoint/2010/main" val="602258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2F0E339A-BA43-3466-4BD7-96695AE500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D1E2F1-B640-11F5-00C0-DB36C288251C}"/>
              </a:ext>
            </a:extLst>
          </p:cNvPr>
          <p:cNvSpPr>
            <a:spLocks noGrp="1"/>
          </p:cNvSpPr>
          <p:nvPr>
            <p:ph type="title"/>
          </p:nvPr>
        </p:nvSpPr>
        <p:spPr>
          <a:xfrm>
            <a:off x="4955458" y="639097"/>
            <a:ext cx="6593075" cy="1612490"/>
          </a:xfrm>
        </p:spPr>
        <p:txBody>
          <a:bodyPr>
            <a:normAutofit/>
          </a:bodyPr>
          <a:lstStyle/>
          <a:p>
            <a:r>
              <a:rPr lang="en-IE" dirty="0"/>
              <a:t>Divide and Conquer</a:t>
            </a:r>
            <a:endParaRPr lang="en-US" dirty="0"/>
          </a:p>
        </p:txBody>
      </p:sp>
      <p:pic>
        <p:nvPicPr>
          <p:cNvPr id="5" name="Picture 4" descr="Magnifying glass and question mark">
            <a:extLst>
              <a:ext uri="{FF2B5EF4-FFF2-40B4-BE49-F238E27FC236}">
                <a16:creationId xmlns:a16="http://schemas.microsoft.com/office/drawing/2014/main" id="{2F4E555D-C458-3063-3C97-6374C4BC636F}"/>
              </a:ext>
            </a:extLst>
          </p:cNvPr>
          <p:cNvPicPr>
            <a:picLocks noChangeAspect="1"/>
          </p:cNvPicPr>
          <p:nvPr/>
        </p:nvPicPr>
        <p:blipFill>
          <a:blip r:embed="rId3"/>
          <a:srcRect l="35429" r="26546"/>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96047776-B3F2-DF3C-DE7C-F8FA6CAEC791}"/>
              </a:ext>
            </a:extLst>
          </p:cNvPr>
          <p:cNvSpPr>
            <a:spLocks noGrp="1"/>
          </p:cNvSpPr>
          <p:nvPr>
            <p:ph idx="1"/>
          </p:nvPr>
        </p:nvSpPr>
        <p:spPr>
          <a:xfrm>
            <a:off x="4955458" y="2251587"/>
            <a:ext cx="6593075" cy="3972232"/>
          </a:xfrm>
        </p:spPr>
        <p:txBody>
          <a:bodyPr>
            <a:normAutofit/>
          </a:bodyPr>
          <a:lstStyle/>
          <a:p>
            <a:pPr eaLnBrk="1" hangingPunct="1"/>
            <a:r>
              <a:rPr lang="en-IE" dirty="0"/>
              <a:t>Recursive binary search is an example of the </a:t>
            </a:r>
            <a:r>
              <a:rPr lang="en-IE" b="1" dirty="0"/>
              <a:t>divide and conquer approach</a:t>
            </a:r>
            <a:endParaRPr lang="en-IE" dirty="0"/>
          </a:p>
          <a:p>
            <a:pPr eaLnBrk="1" hangingPunct="1"/>
            <a:r>
              <a:rPr lang="en-IE" dirty="0"/>
              <a:t>The big problem is divided into two smaller problems and each one is solved separately</a:t>
            </a:r>
          </a:p>
          <a:p>
            <a:pPr eaLnBrk="1" hangingPunct="1"/>
            <a:r>
              <a:rPr lang="en-IE" dirty="0"/>
              <a:t>These are then divided into even smaller problems etc.</a:t>
            </a:r>
          </a:p>
          <a:p>
            <a:pPr eaLnBrk="1" hangingPunct="1"/>
            <a:r>
              <a:rPr lang="en-IE" dirty="0"/>
              <a:t>The process continues until you get to the base case which can be solved easily with no further division</a:t>
            </a:r>
          </a:p>
          <a:p>
            <a:pPr eaLnBrk="1" hangingPunct="1"/>
            <a:r>
              <a:rPr lang="en-IE" dirty="0"/>
              <a:t>The answer is then filtered back through all the recursive method calls</a:t>
            </a:r>
            <a:endParaRPr lang="en-US" dirty="0"/>
          </a:p>
        </p:txBody>
      </p:sp>
    </p:spTree>
    <p:extLst>
      <p:ext uri="{BB962C8B-B14F-4D97-AF65-F5344CB8AC3E}">
        <p14:creationId xmlns:p14="http://schemas.microsoft.com/office/powerpoint/2010/main" val="1805447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D604E-8D10-9CE6-2D72-26069ECCF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80B7BC-2C9B-81AD-1512-D5C84965A544}"/>
              </a:ext>
            </a:extLst>
          </p:cNvPr>
          <p:cNvSpPr>
            <a:spLocks noGrp="1"/>
          </p:cNvSpPr>
          <p:nvPr>
            <p:ph type="title"/>
          </p:nvPr>
        </p:nvSpPr>
        <p:spPr/>
        <p:txBody>
          <a:bodyPr/>
          <a:lstStyle/>
          <a:p>
            <a:r>
              <a:rPr lang="en-IE" b="1" dirty="0">
                <a:latin typeface="Arial" pitchFamily="34" charset="0"/>
                <a:cs typeface="Arial" pitchFamily="34" charset="0"/>
              </a:rPr>
              <a:t>Towers of Hanoi</a:t>
            </a:r>
            <a:endParaRPr lang="en-US" dirty="0"/>
          </a:p>
        </p:txBody>
      </p:sp>
      <p:sp>
        <p:nvSpPr>
          <p:cNvPr id="3" name="Content Placeholder 2">
            <a:extLst>
              <a:ext uri="{FF2B5EF4-FFF2-40B4-BE49-F238E27FC236}">
                <a16:creationId xmlns:a16="http://schemas.microsoft.com/office/drawing/2014/main" id="{298C94F4-DAE8-E36B-A39D-9D3052811EC5}"/>
              </a:ext>
            </a:extLst>
          </p:cNvPr>
          <p:cNvSpPr>
            <a:spLocks noGrp="1"/>
          </p:cNvSpPr>
          <p:nvPr>
            <p:ph idx="1"/>
          </p:nvPr>
        </p:nvSpPr>
        <p:spPr>
          <a:xfrm>
            <a:off x="685801" y="2142067"/>
            <a:ext cx="4718537" cy="3649133"/>
          </a:xfrm>
        </p:spPr>
        <p:txBody>
          <a:bodyPr>
            <a:normAutofit/>
          </a:bodyPr>
          <a:lstStyle/>
          <a:p>
            <a:pPr eaLnBrk="1" hangingPunct="1">
              <a:lnSpc>
                <a:spcPct val="90000"/>
              </a:lnSpc>
            </a:pPr>
            <a:r>
              <a:rPr lang="en-US" sz="2000" dirty="0"/>
              <a:t>In the late Victorian era, a toy came out that was based on an idea of a French mathematician, Edouard Lucas.  The toy consisted of a set of three rods and a set of discs</a:t>
            </a:r>
          </a:p>
          <a:p>
            <a:pPr eaLnBrk="1" hangingPunct="1">
              <a:lnSpc>
                <a:spcPct val="90000"/>
              </a:lnSpc>
            </a:pPr>
            <a:r>
              <a:rPr lang="en-IE" sz="2000" dirty="0"/>
              <a:t>The idea is to move all the discs one at a time without ever placing a disc on top of a smaller one</a:t>
            </a:r>
            <a:endParaRPr lang="en-US" sz="2000" dirty="0"/>
          </a:p>
        </p:txBody>
      </p:sp>
      <p:pic>
        <p:nvPicPr>
          <p:cNvPr id="4" name="Picture 4">
            <a:extLst>
              <a:ext uri="{FF2B5EF4-FFF2-40B4-BE49-F238E27FC236}">
                <a16:creationId xmlns:a16="http://schemas.microsoft.com/office/drawing/2014/main" id="{A485BDB4-AD2D-291C-7AC4-058431CE3C6E}"/>
              </a:ext>
            </a:extLst>
          </p:cNvPr>
          <p:cNvPicPr>
            <a:picLocks noChangeAspect="1" noChangeArrowheads="1"/>
          </p:cNvPicPr>
          <p:nvPr/>
        </p:nvPicPr>
        <p:blipFill>
          <a:blip r:embed="rId3" cstate="print"/>
          <a:srcRect/>
          <a:stretch>
            <a:fillRect/>
          </a:stretch>
        </p:blipFill>
        <p:spPr>
          <a:xfrm>
            <a:off x="7913077" y="1231647"/>
            <a:ext cx="2756756" cy="1756517"/>
          </a:xfrm>
          <a:prstGeom prst="rect">
            <a:avLst/>
          </a:prstGeom>
          <a:noFill/>
        </p:spPr>
      </p:pic>
      <p:pic>
        <p:nvPicPr>
          <p:cNvPr id="5" name="Picture 6">
            <a:extLst>
              <a:ext uri="{FF2B5EF4-FFF2-40B4-BE49-F238E27FC236}">
                <a16:creationId xmlns:a16="http://schemas.microsoft.com/office/drawing/2014/main" id="{BF014AE0-8B19-ECD1-2712-F35F5A099C87}"/>
              </a:ext>
            </a:extLst>
          </p:cNvPr>
          <p:cNvPicPr>
            <a:picLocks noChangeAspect="1" noChangeArrowheads="1"/>
          </p:cNvPicPr>
          <p:nvPr/>
        </p:nvPicPr>
        <p:blipFill>
          <a:blip r:embed="rId4" cstate="print"/>
          <a:srcRect/>
          <a:stretch>
            <a:fillRect/>
          </a:stretch>
        </p:blipFill>
        <p:spPr>
          <a:xfrm>
            <a:off x="7913077" y="3632688"/>
            <a:ext cx="2756756" cy="1756517"/>
          </a:xfrm>
          <a:prstGeom prst="rect">
            <a:avLst/>
          </a:prstGeom>
          <a:noFill/>
        </p:spPr>
      </p:pic>
      <p:sp>
        <p:nvSpPr>
          <p:cNvPr id="6" name="Text Box 8">
            <a:extLst>
              <a:ext uri="{FF2B5EF4-FFF2-40B4-BE49-F238E27FC236}">
                <a16:creationId xmlns:a16="http://schemas.microsoft.com/office/drawing/2014/main" id="{34F6A7FE-3531-FF96-D89D-7FC977FADE24}"/>
              </a:ext>
            </a:extLst>
          </p:cNvPr>
          <p:cNvSpPr txBox="1">
            <a:spLocks noChangeArrowheads="1"/>
          </p:cNvSpPr>
          <p:nvPr/>
        </p:nvSpPr>
        <p:spPr bwMode="auto">
          <a:xfrm>
            <a:off x="8006862" y="3118339"/>
            <a:ext cx="2620108" cy="369332"/>
          </a:xfrm>
          <a:prstGeom prst="rect">
            <a:avLst/>
          </a:prstGeom>
          <a:noFill/>
          <a:ln w="9525">
            <a:noFill/>
            <a:miter lim="800000"/>
            <a:headEnd/>
            <a:tailEnd/>
          </a:ln>
        </p:spPr>
        <p:txBody>
          <a:bodyPr wrap="square">
            <a:spAutoFit/>
          </a:bodyPr>
          <a:lstStyle/>
          <a:p>
            <a:pPr>
              <a:spcBef>
                <a:spcPct val="50000"/>
              </a:spcBef>
            </a:pPr>
            <a:r>
              <a:rPr lang="en-IE" dirty="0"/>
              <a:t>Starting Position</a:t>
            </a:r>
            <a:endParaRPr lang="en-US" dirty="0"/>
          </a:p>
        </p:txBody>
      </p:sp>
      <p:sp>
        <p:nvSpPr>
          <p:cNvPr id="7" name="Text Box 9">
            <a:extLst>
              <a:ext uri="{FF2B5EF4-FFF2-40B4-BE49-F238E27FC236}">
                <a16:creationId xmlns:a16="http://schemas.microsoft.com/office/drawing/2014/main" id="{FE4F0328-7695-1746-3C3D-F5A50725D351}"/>
              </a:ext>
            </a:extLst>
          </p:cNvPr>
          <p:cNvSpPr txBox="1">
            <a:spLocks noChangeArrowheads="1"/>
          </p:cNvSpPr>
          <p:nvPr/>
        </p:nvSpPr>
        <p:spPr bwMode="auto">
          <a:xfrm>
            <a:off x="8006862" y="5366689"/>
            <a:ext cx="2620108" cy="369332"/>
          </a:xfrm>
          <a:prstGeom prst="rect">
            <a:avLst/>
          </a:prstGeom>
          <a:noFill/>
          <a:ln w="9525">
            <a:noFill/>
            <a:miter lim="800000"/>
            <a:headEnd/>
            <a:tailEnd/>
          </a:ln>
        </p:spPr>
        <p:txBody>
          <a:bodyPr wrap="square">
            <a:spAutoFit/>
          </a:bodyPr>
          <a:lstStyle/>
          <a:p>
            <a:pPr>
              <a:spcBef>
                <a:spcPct val="50000"/>
              </a:spcBef>
            </a:pPr>
            <a:r>
              <a:rPr lang="en-IE" dirty="0"/>
              <a:t>Ending Position</a:t>
            </a:r>
            <a:endParaRPr lang="en-US" dirty="0"/>
          </a:p>
        </p:txBody>
      </p:sp>
    </p:spTree>
    <p:extLst>
      <p:ext uri="{BB962C8B-B14F-4D97-AF65-F5344CB8AC3E}">
        <p14:creationId xmlns:p14="http://schemas.microsoft.com/office/powerpoint/2010/main" val="3949256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BD7B9-4B31-FA2D-BD40-5D3C06804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6D9896-D388-24DD-B8B9-52113A12AD81}"/>
              </a:ext>
            </a:extLst>
          </p:cNvPr>
          <p:cNvSpPr>
            <a:spLocks noGrp="1"/>
          </p:cNvSpPr>
          <p:nvPr>
            <p:ph type="title"/>
          </p:nvPr>
        </p:nvSpPr>
        <p:spPr/>
        <p:txBody>
          <a:bodyPr/>
          <a:lstStyle/>
          <a:p>
            <a:r>
              <a:rPr lang="en-IE" dirty="0"/>
              <a:t>Legend (OR marketing)</a:t>
            </a:r>
            <a:endParaRPr lang="en-US" dirty="0"/>
          </a:p>
        </p:txBody>
      </p:sp>
      <p:sp>
        <p:nvSpPr>
          <p:cNvPr id="3" name="Content Placeholder 2">
            <a:extLst>
              <a:ext uri="{FF2B5EF4-FFF2-40B4-BE49-F238E27FC236}">
                <a16:creationId xmlns:a16="http://schemas.microsoft.com/office/drawing/2014/main" id="{189FFA90-9E67-8A59-1032-CB497D256046}"/>
              </a:ext>
            </a:extLst>
          </p:cNvPr>
          <p:cNvSpPr>
            <a:spLocks noGrp="1"/>
          </p:cNvSpPr>
          <p:nvPr>
            <p:ph idx="1"/>
          </p:nvPr>
        </p:nvSpPr>
        <p:spPr>
          <a:xfrm>
            <a:off x="685801" y="2142067"/>
            <a:ext cx="6406661" cy="3649133"/>
          </a:xfrm>
        </p:spPr>
        <p:txBody>
          <a:bodyPr>
            <a:normAutofit/>
          </a:bodyPr>
          <a:lstStyle/>
          <a:p>
            <a:pPr>
              <a:lnSpc>
                <a:spcPct val="80000"/>
              </a:lnSpc>
            </a:pPr>
            <a:r>
              <a:rPr lang="en-US" sz="1800" dirty="0"/>
              <a:t>Somewhere in Tibet, in a remote temple, monks labor day and night to transfer 64 golden disks from one of three diamond-studded towers to another</a:t>
            </a:r>
            <a:endParaRPr lang="en-US" sz="800" dirty="0"/>
          </a:p>
          <a:p>
            <a:pPr>
              <a:lnSpc>
                <a:spcPct val="80000"/>
              </a:lnSpc>
            </a:pPr>
            <a:r>
              <a:rPr lang="en-US" sz="1800" dirty="0"/>
              <a:t>When all the discs have been correctly moved, the universe will end</a:t>
            </a:r>
            <a:endParaRPr lang="en-US" sz="800" dirty="0"/>
          </a:p>
          <a:p>
            <a:pPr>
              <a:lnSpc>
                <a:spcPct val="80000"/>
              </a:lnSpc>
            </a:pPr>
            <a:r>
              <a:rPr lang="en-US" sz="1800" dirty="0"/>
              <a:t>Do we need to be worried?</a:t>
            </a:r>
          </a:p>
          <a:p>
            <a:pPr>
              <a:lnSpc>
                <a:spcPct val="80000"/>
              </a:lnSpc>
            </a:pPr>
            <a:r>
              <a:rPr lang="en-US" sz="1800" dirty="0"/>
              <a:t>Remember Big O Notation</a:t>
            </a:r>
            <a:endParaRPr lang="en-US" sz="800" dirty="0"/>
          </a:p>
          <a:p>
            <a:pPr>
              <a:lnSpc>
                <a:spcPct val="80000"/>
              </a:lnSpc>
            </a:pPr>
            <a:r>
              <a:rPr lang="en-US" sz="1800" dirty="0"/>
              <a:t>The problem is exponential O(2</a:t>
            </a:r>
            <a:r>
              <a:rPr lang="en-US" sz="1800" baseline="30000" dirty="0"/>
              <a:t>n</a:t>
            </a:r>
            <a:r>
              <a:rPr lang="en-US" sz="1800" dirty="0"/>
              <a:t>)</a:t>
            </a:r>
            <a:endParaRPr lang="en-US" sz="800" dirty="0"/>
          </a:p>
          <a:p>
            <a:pPr>
              <a:lnSpc>
                <a:spcPct val="80000"/>
              </a:lnSpc>
            </a:pPr>
            <a:r>
              <a:rPr lang="en-US" sz="1800" dirty="0"/>
              <a:t>At a second per move, it will take the monks about five hundred trillion years</a:t>
            </a:r>
          </a:p>
        </p:txBody>
      </p:sp>
      <p:pic>
        <p:nvPicPr>
          <p:cNvPr id="4" name="Picture 4">
            <a:extLst>
              <a:ext uri="{FF2B5EF4-FFF2-40B4-BE49-F238E27FC236}">
                <a16:creationId xmlns:a16="http://schemas.microsoft.com/office/drawing/2014/main" id="{B5E9C438-0BAF-55A7-E3DB-C600C76160C3}"/>
              </a:ext>
            </a:extLst>
          </p:cNvPr>
          <p:cNvPicPr>
            <a:picLocks noChangeAspect="1" noChangeArrowheads="1"/>
          </p:cNvPicPr>
          <p:nvPr/>
        </p:nvPicPr>
        <p:blipFill>
          <a:blip r:embed="rId2" cstate="print"/>
          <a:srcRect/>
          <a:stretch>
            <a:fillRect/>
          </a:stretch>
        </p:blipFill>
        <p:spPr>
          <a:xfrm>
            <a:off x="8162614" y="2344615"/>
            <a:ext cx="3524194" cy="2695347"/>
          </a:xfrm>
          <a:prstGeom prst="rect">
            <a:avLst/>
          </a:prstGeom>
          <a:noFill/>
        </p:spPr>
      </p:pic>
    </p:spTree>
    <p:extLst>
      <p:ext uri="{BB962C8B-B14F-4D97-AF65-F5344CB8AC3E}">
        <p14:creationId xmlns:p14="http://schemas.microsoft.com/office/powerpoint/2010/main" val="36696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1659CA30-A07D-D134-649A-25352E3F60F0}"/>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805B12F0-9979-EADE-4D17-46C97917AF93}"/>
              </a:ext>
            </a:extLst>
          </p:cNvPr>
          <p:cNvSpPr>
            <a:spLocks noGrp="1"/>
          </p:cNvSpPr>
          <p:nvPr>
            <p:ph type="title"/>
          </p:nvPr>
        </p:nvSpPr>
        <p:spPr>
          <a:xfrm>
            <a:off x="8180983" y="639097"/>
            <a:ext cx="3352256" cy="3746634"/>
          </a:xfrm>
        </p:spPr>
        <p:txBody>
          <a:bodyPr vert="horz" lIns="91440" tIns="45720" rIns="91440" bIns="45720" rtlCol="0" anchor="b">
            <a:normAutofit/>
          </a:bodyPr>
          <a:lstStyle/>
          <a:p>
            <a:pPr algn="r"/>
            <a:r>
              <a:rPr lang="en-US" sz="4800"/>
              <a:t>TOWERS OF HANOI</a:t>
            </a:r>
          </a:p>
        </p:txBody>
      </p:sp>
      <p:pic>
        <p:nvPicPr>
          <p:cNvPr id="4" name="Picture 7" descr="fig3">
            <a:extLst>
              <a:ext uri="{FF2B5EF4-FFF2-40B4-BE49-F238E27FC236}">
                <a16:creationId xmlns:a16="http://schemas.microsoft.com/office/drawing/2014/main" id="{4E8C339E-1813-B2F8-383A-EA97421FBBB1}"/>
              </a:ext>
            </a:extLst>
          </p:cNvPr>
          <p:cNvPicPr>
            <a:picLocks noChangeAspect="1" noChangeArrowheads="1" noCrop="1"/>
          </p:cNvPicPr>
          <p:nvPr/>
        </p:nvPicPr>
        <p:blipFill>
          <a:blip r:embed="rId4" cstate="print"/>
          <a:stretch>
            <a:fillRect/>
          </a:stretch>
        </p:blipFill>
        <p:spPr bwMode="auto">
          <a:xfrm>
            <a:off x="629810" y="1107119"/>
            <a:ext cx="6921364" cy="4648677"/>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754713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602ACD40-B2B7-24F6-344C-BA1D9232CB15}"/>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E71662AF-79B3-E051-7C16-FA84D882EB3A}"/>
              </a:ext>
            </a:extLst>
          </p:cNvPr>
          <p:cNvSpPr/>
          <p:nvPr/>
        </p:nvSpPr>
        <p:spPr>
          <a:xfrm>
            <a:off x="5134708" y="1852246"/>
            <a:ext cx="6447692" cy="282526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3BF026-2935-ADB2-C3F5-FBA82395220E}"/>
              </a:ext>
            </a:extLst>
          </p:cNvPr>
          <p:cNvSpPr>
            <a:spLocks noGrp="1"/>
          </p:cNvSpPr>
          <p:nvPr>
            <p:ph type="title"/>
          </p:nvPr>
        </p:nvSpPr>
        <p:spPr>
          <a:xfrm>
            <a:off x="825909" y="808055"/>
            <a:ext cx="3979205" cy="1453363"/>
          </a:xfrm>
        </p:spPr>
        <p:txBody>
          <a:bodyPr>
            <a:normAutofit/>
          </a:bodyPr>
          <a:lstStyle/>
          <a:p>
            <a:r>
              <a:rPr lang="en-IE" b="1" dirty="0">
                <a:latin typeface="Arial" pitchFamily="34" charset="0"/>
                <a:cs typeface="Arial" pitchFamily="34" charset="0"/>
              </a:rPr>
              <a:t>Recursive Algorithm</a:t>
            </a:r>
            <a:endParaRPr lang="en-US" dirty="0"/>
          </a:p>
        </p:txBody>
      </p:sp>
      <p:sp>
        <p:nvSpPr>
          <p:cNvPr id="3" name="Content Placeholder 2">
            <a:extLst>
              <a:ext uri="{FF2B5EF4-FFF2-40B4-BE49-F238E27FC236}">
                <a16:creationId xmlns:a16="http://schemas.microsoft.com/office/drawing/2014/main" id="{779B592A-6855-6E20-B6A0-F8C30CA7EE0B}"/>
              </a:ext>
            </a:extLst>
          </p:cNvPr>
          <p:cNvSpPr>
            <a:spLocks noGrp="1"/>
          </p:cNvSpPr>
          <p:nvPr>
            <p:ph idx="1"/>
          </p:nvPr>
        </p:nvSpPr>
        <p:spPr>
          <a:xfrm>
            <a:off x="802178" y="2261420"/>
            <a:ext cx="4002936" cy="3637935"/>
          </a:xfrm>
        </p:spPr>
        <p:txBody>
          <a:bodyPr>
            <a:normAutofit/>
          </a:bodyPr>
          <a:lstStyle/>
          <a:p>
            <a:pPr eaLnBrk="1" hangingPunct="1"/>
            <a:r>
              <a:rPr lang="en-IE"/>
              <a:t>Lets call the initial tree-shaped arrangement of disks a tree and the smaller groupings subtrees</a:t>
            </a:r>
          </a:p>
          <a:p>
            <a:pPr eaLnBrk="1" hangingPunct="1"/>
            <a:r>
              <a:rPr lang="en-IE"/>
              <a:t>In order to transfer 5 disks, one of the intermediate steps involves a subtree of 4 disks</a:t>
            </a:r>
          </a:p>
          <a:p>
            <a:pPr eaLnBrk="1" hangingPunct="1"/>
            <a:r>
              <a:rPr lang="en-IE"/>
              <a:t>The creation of a subtree is the only way to transfer a larger disk from one tower to another</a:t>
            </a:r>
            <a:endParaRPr lang="en-US"/>
          </a:p>
        </p:txBody>
      </p:sp>
      <p:pic>
        <p:nvPicPr>
          <p:cNvPr id="4" name="Picture 11" descr="fig3">
            <a:extLst>
              <a:ext uri="{FF2B5EF4-FFF2-40B4-BE49-F238E27FC236}">
                <a16:creationId xmlns:a16="http://schemas.microsoft.com/office/drawing/2014/main" id="{6AFC667D-EA1C-DAA3-58ED-B61B36310951}"/>
              </a:ext>
            </a:extLst>
          </p:cNvPr>
          <p:cNvPicPr>
            <a:picLocks noChangeAspect="1" noChangeArrowheads="1"/>
          </p:cNvPicPr>
          <p:nvPr/>
        </p:nvPicPr>
        <p:blipFill>
          <a:blip r:embed="rId3" cstate="print"/>
          <a:stretch>
            <a:fillRect/>
          </a:stretch>
        </p:blipFill>
        <p:spPr>
          <a:xfrm>
            <a:off x="5289752" y="2174576"/>
            <a:ext cx="6095593" cy="234661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55174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7C39A-6879-63CB-EB4E-03C6C907F6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3C69A-2BDE-02A8-6843-934B2A888752}"/>
              </a:ext>
            </a:extLst>
          </p:cNvPr>
          <p:cNvSpPr>
            <a:spLocks noGrp="1"/>
          </p:cNvSpPr>
          <p:nvPr>
            <p:ph type="title"/>
          </p:nvPr>
        </p:nvSpPr>
        <p:spPr/>
        <p:txBody>
          <a:bodyPr/>
          <a:lstStyle/>
          <a:p>
            <a:r>
              <a:rPr lang="en-IE" dirty="0"/>
              <a:t>Recursive Algorithm</a:t>
            </a:r>
            <a:endParaRPr lang="en-US" dirty="0"/>
          </a:p>
        </p:txBody>
      </p:sp>
      <p:sp>
        <p:nvSpPr>
          <p:cNvPr id="3" name="Content Placeholder 2">
            <a:extLst>
              <a:ext uri="{FF2B5EF4-FFF2-40B4-BE49-F238E27FC236}">
                <a16:creationId xmlns:a16="http://schemas.microsoft.com/office/drawing/2014/main" id="{6C5361D0-C7BB-110F-506E-816BBF65F1F1}"/>
              </a:ext>
            </a:extLst>
          </p:cNvPr>
          <p:cNvSpPr>
            <a:spLocks noGrp="1"/>
          </p:cNvSpPr>
          <p:nvPr>
            <p:ph idx="1"/>
          </p:nvPr>
        </p:nvSpPr>
        <p:spPr/>
        <p:txBody>
          <a:bodyPr>
            <a:normAutofit fontScale="92500" lnSpcReduction="20000"/>
          </a:bodyPr>
          <a:lstStyle/>
          <a:p>
            <a:pPr eaLnBrk="1" hangingPunct="1">
              <a:lnSpc>
                <a:spcPct val="80000"/>
              </a:lnSpc>
              <a:defRPr/>
            </a:pPr>
            <a:r>
              <a:rPr lang="en-IE" sz="2400" dirty="0"/>
              <a:t>We can break the problem into smaller and smaller subtrees</a:t>
            </a:r>
          </a:p>
          <a:p>
            <a:pPr eaLnBrk="1" hangingPunct="1">
              <a:lnSpc>
                <a:spcPct val="80000"/>
              </a:lnSpc>
              <a:defRPr/>
            </a:pPr>
            <a:endParaRPr lang="en-IE" sz="2400" dirty="0"/>
          </a:p>
          <a:p>
            <a:pPr eaLnBrk="1" hangingPunct="1">
              <a:lnSpc>
                <a:spcPct val="80000"/>
              </a:lnSpc>
              <a:defRPr/>
            </a:pPr>
            <a:r>
              <a:rPr lang="en-IE" sz="2400" dirty="0"/>
              <a:t>Assuming there are n disks, the algorithm is</a:t>
            </a:r>
          </a:p>
          <a:p>
            <a:pPr marL="914400" lvl="1" indent="-457200" eaLnBrk="1" hangingPunct="1">
              <a:lnSpc>
                <a:spcPct val="80000"/>
              </a:lnSpc>
              <a:buFont typeface="+mj-lt"/>
              <a:buAutoNum type="arabicPeriod"/>
              <a:defRPr/>
            </a:pPr>
            <a:r>
              <a:rPr lang="en-IE" sz="2000" dirty="0"/>
              <a:t>Move the subtree of the top n-1 disks from source rod to intermediate rod</a:t>
            </a:r>
          </a:p>
          <a:p>
            <a:pPr marL="914400" lvl="1" indent="-457200" eaLnBrk="1" hangingPunct="1">
              <a:lnSpc>
                <a:spcPct val="80000"/>
              </a:lnSpc>
              <a:buFont typeface="+mj-lt"/>
              <a:buAutoNum type="arabicPeriod"/>
              <a:defRPr/>
            </a:pPr>
            <a:r>
              <a:rPr lang="en-IE" sz="2000" dirty="0"/>
              <a:t>Move the remaining largest disk from source rod to destination rod</a:t>
            </a:r>
          </a:p>
          <a:p>
            <a:pPr marL="914400" lvl="1" indent="-457200" eaLnBrk="1" hangingPunct="1">
              <a:lnSpc>
                <a:spcPct val="80000"/>
              </a:lnSpc>
              <a:buFont typeface="+mj-lt"/>
              <a:buAutoNum type="arabicPeriod"/>
              <a:defRPr/>
            </a:pPr>
            <a:r>
              <a:rPr lang="en-IE" sz="2000" dirty="0"/>
              <a:t>Now solve moving the subtree from intermediate rod to destination rod</a:t>
            </a:r>
          </a:p>
          <a:p>
            <a:pPr lvl="1" eaLnBrk="1" hangingPunct="1">
              <a:lnSpc>
                <a:spcPct val="80000"/>
              </a:lnSpc>
              <a:defRPr/>
            </a:pPr>
            <a:endParaRPr lang="en-IE" sz="2000" dirty="0"/>
          </a:p>
          <a:p>
            <a:pPr eaLnBrk="1" hangingPunct="1">
              <a:lnSpc>
                <a:spcPct val="80000"/>
              </a:lnSpc>
              <a:defRPr/>
            </a:pPr>
            <a:r>
              <a:rPr lang="en-IE" sz="2400" dirty="0"/>
              <a:t>Keep calling the recursive algorithm for moving the smaller subtrees</a:t>
            </a:r>
          </a:p>
          <a:p>
            <a:pPr eaLnBrk="1" hangingPunct="1">
              <a:lnSpc>
                <a:spcPct val="80000"/>
              </a:lnSpc>
              <a:defRPr/>
            </a:pPr>
            <a:endParaRPr lang="en-IE" sz="2400" dirty="0"/>
          </a:p>
          <a:p>
            <a:pPr eaLnBrk="1" hangingPunct="1">
              <a:lnSpc>
                <a:spcPct val="80000"/>
              </a:lnSpc>
              <a:defRPr/>
            </a:pPr>
            <a:r>
              <a:rPr lang="en-IE" sz="2400" dirty="0"/>
              <a:t>What’s the base case? When you’re moving only one disk, you just move it, there’s nothing else to do</a:t>
            </a:r>
          </a:p>
          <a:p>
            <a:pPr lvl="1" eaLnBrk="1" hangingPunct="1">
              <a:lnSpc>
                <a:spcPct val="80000"/>
              </a:lnSpc>
              <a:buFont typeface="Wingdings" pitchFamily="2" charset="2"/>
              <a:buNone/>
              <a:defRPr/>
            </a:pPr>
            <a:endParaRPr lang="en-US" sz="1800" dirty="0"/>
          </a:p>
        </p:txBody>
      </p:sp>
    </p:spTree>
    <p:extLst>
      <p:ext uri="{BB962C8B-B14F-4D97-AF65-F5344CB8AC3E}">
        <p14:creationId xmlns:p14="http://schemas.microsoft.com/office/powerpoint/2010/main" val="2632592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8D2B5-03DC-5547-1EF4-F7ECD0125D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BB1047-4930-9C04-F3C1-46AF209A0854}"/>
              </a:ext>
            </a:extLst>
          </p:cNvPr>
          <p:cNvSpPr>
            <a:spLocks noGrp="1"/>
          </p:cNvSpPr>
          <p:nvPr>
            <p:ph type="title"/>
          </p:nvPr>
        </p:nvSpPr>
        <p:spPr>
          <a:xfrm>
            <a:off x="685801" y="609600"/>
            <a:ext cx="3651737" cy="4384431"/>
          </a:xfrm>
        </p:spPr>
        <p:txBody>
          <a:bodyPr/>
          <a:lstStyle/>
          <a:p>
            <a:r>
              <a:rPr lang="en-IE" dirty="0"/>
              <a:t>Java Implementation</a:t>
            </a:r>
            <a:endParaRPr lang="en-US" dirty="0"/>
          </a:p>
        </p:txBody>
      </p:sp>
      <p:sp>
        <p:nvSpPr>
          <p:cNvPr id="3" name="Content Placeholder 2">
            <a:extLst>
              <a:ext uri="{FF2B5EF4-FFF2-40B4-BE49-F238E27FC236}">
                <a16:creationId xmlns:a16="http://schemas.microsoft.com/office/drawing/2014/main" id="{E85C46C0-8D78-66B5-2352-160E86E97474}"/>
              </a:ext>
            </a:extLst>
          </p:cNvPr>
          <p:cNvSpPr>
            <a:spLocks noGrp="1"/>
          </p:cNvSpPr>
          <p:nvPr>
            <p:ph idx="1"/>
          </p:nvPr>
        </p:nvSpPr>
        <p:spPr>
          <a:xfrm>
            <a:off x="4337539" y="281355"/>
            <a:ext cx="7561384" cy="6084276"/>
          </a:xfrm>
          <a:solidFill>
            <a:schemeClr val="accent1">
              <a:lumMod val="50000"/>
            </a:schemeClr>
          </a:solidFill>
        </p:spPr>
        <p:txBody>
          <a:bodyPr>
            <a:normAutofit fontScale="85000" lnSpcReduction="10000"/>
          </a:bodyPr>
          <a:lstStyle/>
          <a:p>
            <a:pPr eaLnBrk="1" hangingPunct="1">
              <a:lnSpc>
                <a:spcPct val="80000"/>
              </a:lnSpc>
              <a:buFont typeface="Wingdings" pitchFamily="2" charset="2"/>
              <a:buNone/>
            </a:pPr>
            <a:r>
              <a:rPr lang="en-US" sz="1800" dirty="0">
                <a:latin typeface="Courier New" pitchFamily="49" charset="0"/>
              </a:rPr>
              <a:t>public class </a:t>
            </a:r>
            <a:r>
              <a:rPr lang="en-US" sz="1800" dirty="0" err="1">
                <a:latin typeface="Courier New" pitchFamily="49" charset="0"/>
              </a:rPr>
              <a:t>TowersApp</a:t>
            </a:r>
            <a:r>
              <a:rPr lang="en-US" sz="1800" dirty="0">
                <a:latin typeface="Courier New" pitchFamily="49" charset="0"/>
              </a:rPr>
              <a:t> {</a:t>
            </a:r>
          </a:p>
          <a:p>
            <a:pPr eaLnBrk="1" hangingPunct="1">
              <a:lnSpc>
                <a:spcPct val="80000"/>
              </a:lnSpc>
              <a:buFont typeface="Wingdings" pitchFamily="2" charset="2"/>
              <a:buNone/>
            </a:pPr>
            <a:r>
              <a:rPr lang="en-US" sz="1800" dirty="0">
                <a:latin typeface="Courier New" pitchFamily="49" charset="0"/>
              </a:rPr>
              <a:t>   static int </a:t>
            </a:r>
            <a:r>
              <a:rPr lang="en-US" sz="1800" dirty="0" err="1">
                <a:latin typeface="Courier New" pitchFamily="49" charset="0"/>
              </a:rPr>
              <a:t>nDisks</a:t>
            </a:r>
            <a:r>
              <a:rPr lang="en-US" sz="1800" dirty="0">
                <a:latin typeface="Courier New" pitchFamily="49" charset="0"/>
              </a:rPr>
              <a:t> = 3;</a:t>
            </a:r>
          </a:p>
          <a:p>
            <a:pPr eaLnBrk="1" hangingPunct="1">
              <a:lnSpc>
                <a:spcPct val="80000"/>
              </a:lnSpc>
              <a:buFont typeface="Wingdings" pitchFamily="2" charset="2"/>
              <a:buNone/>
            </a:pPr>
            <a:r>
              <a:rPr lang="en-US" sz="1800" dirty="0">
                <a:latin typeface="Courier New" pitchFamily="49" charset="0"/>
              </a:rPr>
              <a:t>   public static void main(String[] </a:t>
            </a:r>
            <a:r>
              <a:rPr lang="en-US" sz="1800" dirty="0" err="1">
                <a:latin typeface="Courier New" pitchFamily="49" charset="0"/>
              </a:rPr>
              <a:t>args</a:t>
            </a:r>
            <a:r>
              <a:rPr lang="en-US" sz="1800" dirty="0">
                <a:latin typeface="Courier New" pitchFamily="49" charset="0"/>
              </a:rPr>
              <a:t>) { </a:t>
            </a:r>
          </a:p>
          <a:p>
            <a:pPr eaLnBrk="1" hangingPunct="1">
              <a:lnSpc>
                <a:spcPct val="80000"/>
              </a:lnSpc>
              <a:buFont typeface="Wingdings" pitchFamily="2" charset="2"/>
              <a:buNone/>
            </a:pPr>
            <a:r>
              <a:rPr lang="en-US" sz="1800" dirty="0">
                <a:latin typeface="Courier New" pitchFamily="49" charset="0"/>
              </a:rPr>
              <a:t>      </a:t>
            </a:r>
            <a:r>
              <a:rPr lang="en-US" sz="1800" dirty="0" err="1">
                <a:latin typeface="Courier New" pitchFamily="49" charset="0"/>
              </a:rPr>
              <a:t>doTowers</a:t>
            </a:r>
            <a:r>
              <a:rPr lang="en-US" sz="1800" dirty="0">
                <a:latin typeface="Courier New" pitchFamily="49" charset="0"/>
              </a:rPr>
              <a:t>(</a:t>
            </a:r>
            <a:r>
              <a:rPr lang="en-US" sz="1800" dirty="0" err="1">
                <a:latin typeface="Courier New" pitchFamily="49" charset="0"/>
              </a:rPr>
              <a:t>nDisks</a:t>
            </a:r>
            <a:r>
              <a:rPr lang="en-US" sz="1800" dirty="0">
                <a:latin typeface="Courier New" pitchFamily="49" charset="0"/>
              </a:rPr>
              <a:t>, 'A', 'B', 'C');</a:t>
            </a:r>
          </a:p>
          <a:p>
            <a:pPr eaLnBrk="1" hangingPunct="1">
              <a:lnSpc>
                <a:spcPct val="80000"/>
              </a:lnSpc>
              <a:buFont typeface="Wingdings" pitchFamily="2" charset="2"/>
              <a:buNone/>
            </a:pPr>
            <a:r>
              <a:rPr lang="en-US" sz="1800" dirty="0">
                <a:latin typeface="Courier New" pitchFamily="49" charset="0"/>
              </a:rPr>
              <a:t>   }</a:t>
            </a:r>
          </a:p>
          <a:p>
            <a:pPr eaLnBrk="1" hangingPunct="1">
              <a:lnSpc>
                <a:spcPct val="80000"/>
              </a:lnSpc>
              <a:buFont typeface="Wingdings" pitchFamily="2" charset="2"/>
              <a:buNone/>
            </a:pPr>
            <a:r>
              <a:rPr lang="en-US" sz="1800" dirty="0">
                <a:latin typeface="Courier New" pitchFamily="49" charset="0"/>
              </a:rPr>
              <a:t>	public static void </a:t>
            </a:r>
            <a:r>
              <a:rPr lang="en-US" sz="1800" dirty="0" err="1">
                <a:latin typeface="Courier New" pitchFamily="49" charset="0"/>
              </a:rPr>
              <a:t>doTowers</a:t>
            </a:r>
            <a:r>
              <a:rPr lang="en-US" sz="1800" dirty="0">
                <a:latin typeface="Courier New" pitchFamily="49" charset="0"/>
              </a:rPr>
              <a:t>(int </a:t>
            </a:r>
            <a:r>
              <a:rPr lang="en-US" sz="1800" dirty="0" err="1">
                <a:latin typeface="Courier New" pitchFamily="49" charset="0"/>
              </a:rPr>
              <a:t>topN</a:t>
            </a:r>
            <a:r>
              <a:rPr lang="en-US" sz="1800" dirty="0">
                <a:latin typeface="Courier New" pitchFamily="49" charset="0"/>
              </a:rPr>
              <a:t>,</a:t>
            </a:r>
          </a:p>
          <a:p>
            <a:pPr eaLnBrk="1" hangingPunct="1">
              <a:lnSpc>
                <a:spcPct val="80000"/>
              </a:lnSpc>
              <a:buFont typeface="Wingdings" pitchFamily="2" charset="2"/>
              <a:buNone/>
            </a:pPr>
            <a:r>
              <a:rPr lang="en-US" sz="1800" dirty="0">
                <a:latin typeface="Courier New" pitchFamily="49" charset="0"/>
              </a:rPr>
              <a:t>                               char </a:t>
            </a:r>
            <a:r>
              <a:rPr lang="en-US" sz="1800" dirty="0" err="1">
                <a:latin typeface="Courier New" pitchFamily="49" charset="0"/>
              </a:rPr>
              <a:t>src</a:t>
            </a:r>
            <a:r>
              <a:rPr lang="en-US" sz="1800" dirty="0">
                <a:latin typeface="Courier New" pitchFamily="49" charset="0"/>
              </a:rPr>
              <a:t>, char inter, char </a:t>
            </a:r>
            <a:r>
              <a:rPr lang="en-US" sz="1800" dirty="0" err="1">
                <a:latin typeface="Courier New" pitchFamily="49" charset="0"/>
              </a:rPr>
              <a:t>dest</a:t>
            </a:r>
            <a:r>
              <a:rPr lang="en-US" sz="1800" dirty="0">
                <a:latin typeface="Courier New" pitchFamily="49" charset="0"/>
              </a:rPr>
              <a:t>) {</a:t>
            </a:r>
          </a:p>
          <a:p>
            <a:pPr eaLnBrk="1" hangingPunct="1">
              <a:lnSpc>
                <a:spcPct val="80000"/>
              </a:lnSpc>
              <a:buFont typeface="Wingdings" pitchFamily="2" charset="2"/>
              <a:buNone/>
            </a:pPr>
            <a:r>
              <a:rPr lang="en-US" sz="1800" dirty="0">
                <a:latin typeface="Courier New" pitchFamily="49" charset="0"/>
              </a:rPr>
              <a:t>      if(</a:t>
            </a:r>
            <a:r>
              <a:rPr lang="en-US" sz="1800" dirty="0" err="1">
                <a:latin typeface="Courier New" pitchFamily="49" charset="0"/>
              </a:rPr>
              <a:t>topN</a:t>
            </a:r>
            <a:r>
              <a:rPr lang="en-US" sz="1800" dirty="0">
                <a:latin typeface="Courier New" pitchFamily="49" charset="0"/>
              </a:rPr>
              <a:t>==1)</a:t>
            </a:r>
          </a:p>
          <a:p>
            <a:pPr eaLnBrk="1" hangingPunct="1">
              <a:lnSpc>
                <a:spcPct val="80000"/>
              </a:lnSpc>
              <a:buFont typeface="Wingdings" pitchFamily="2" charset="2"/>
              <a:buNone/>
            </a:pPr>
            <a:r>
              <a:rPr lang="en-US" sz="1800" dirty="0">
                <a:latin typeface="Courier New" pitchFamily="49" charset="0"/>
              </a:rPr>
              <a:t>         </a:t>
            </a:r>
            <a:r>
              <a:rPr lang="en-US" sz="1800" dirty="0" err="1">
                <a:latin typeface="Courier New" pitchFamily="49" charset="0"/>
              </a:rPr>
              <a:t>System.out.println</a:t>
            </a:r>
            <a:r>
              <a:rPr lang="en-US" sz="1800" dirty="0">
                <a:latin typeface="Courier New" pitchFamily="49" charset="0"/>
              </a:rPr>
              <a:t>("Disk 1 from " + </a:t>
            </a:r>
            <a:r>
              <a:rPr lang="en-US" sz="1800" dirty="0" err="1">
                <a:latin typeface="Courier New" pitchFamily="49" charset="0"/>
              </a:rPr>
              <a:t>src</a:t>
            </a:r>
            <a:r>
              <a:rPr lang="en-US" sz="1800" dirty="0">
                <a:latin typeface="Courier New" pitchFamily="49" charset="0"/>
              </a:rPr>
              <a:t> + " to "+ </a:t>
            </a:r>
            <a:r>
              <a:rPr lang="en-US" sz="1800" dirty="0" err="1">
                <a:latin typeface="Courier New" pitchFamily="49" charset="0"/>
              </a:rPr>
              <a:t>dest</a:t>
            </a:r>
            <a:r>
              <a:rPr lang="en-US" sz="1800" dirty="0">
                <a:latin typeface="Courier New" pitchFamily="49" charset="0"/>
              </a:rPr>
              <a:t>);</a:t>
            </a:r>
          </a:p>
          <a:p>
            <a:pPr eaLnBrk="1" hangingPunct="1">
              <a:lnSpc>
                <a:spcPct val="80000"/>
              </a:lnSpc>
              <a:buFont typeface="Wingdings" pitchFamily="2" charset="2"/>
              <a:buNone/>
            </a:pPr>
            <a:r>
              <a:rPr lang="en-US" sz="1800" dirty="0">
                <a:latin typeface="Courier New" pitchFamily="49" charset="0"/>
              </a:rPr>
              <a:t>      else {</a:t>
            </a:r>
          </a:p>
          <a:p>
            <a:pPr eaLnBrk="1" hangingPunct="1">
              <a:lnSpc>
                <a:spcPct val="80000"/>
              </a:lnSpc>
              <a:buFont typeface="Wingdings" pitchFamily="2" charset="2"/>
              <a:buNone/>
            </a:pPr>
            <a:r>
              <a:rPr lang="en-US" sz="1800" dirty="0">
                <a:latin typeface="Courier New" pitchFamily="49" charset="0"/>
              </a:rPr>
              <a:t>         </a:t>
            </a:r>
            <a:r>
              <a:rPr lang="en-US" sz="1800" dirty="0" err="1">
                <a:latin typeface="Courier New" pitchFamily="49" charset="0"/>
              </a:rPr>
              <a:t>doTowers</a:t>
            </a:r>
            <a:r>
              <a:rPr lang="en-US" sz="1800" dirty="0">
                <a:latin typeface="Courier New" pitchFamily="49" charset="0"/>
              </a:rPr>
              <a:t>(topN-1, </a:t>
            </a:r>
            <a:r>
              <a:rPr lang="en-US" sz="1800" dirty="0" err="1">
                <a:latin typeface="Courier New" pitchFamily="49" charset="0"/>
              </a:rPr>
              <a:t>src</a:t>
            </a:r>
            <a:r>
              <a:rPr lang="en-US" sz="1800" dirty="0">
                <a:latin typeface="Courier New" pitchFamily="49" charset="0"/>
              </a:rPr>
              <a:t>, </a:t>
            </a:r>
            <a:r>
              <a:rPr lang="en-US" sz="1800" dirty="0" err="1">
                <a:latin typeface="Courier New" pitchFamily="49" charset="0"/>
              </a:rPr>
              <a:t>dest</a:t>
            </a:r>
            <a:r>
              <a:rPr lang="en-US" sz="1800" dirty="0">
                <a:latin typeface="Courier New" pitchFamily="49" charset="0"/>
              </a:rPr>
              <a:t>, inter);   // </a:t>
            </a:r>
            <a:r>
              <a:rPr lang="en-US" sz="1800" dirty="0" err="1">
                <a:latin typeface="Courier New" pitchFamily="49" charset="0"/>
              </a:rPr>
              <a:t>src</a:t>
            </a:r>
            <a:r>
              <a:rPr lang="en-US" sz="1800" dirty="0">
                <a:latin typeface="Courier New" pitchFamily="49" charset="0"/>
              </a:rPr>
              <a:t> to inter</a:t>
            </a:r>
          </a:p>
          <a:p>
            <a:pPr eaLnBrk="1" hangingPunct="1">
              <a:lnSpc>
                <a:spcPct val="80000"/>
              </a:lnSpc>
              <a:buFont typeface="Wingdings" pitchFamily="2" charset="2"/>
              <a:buNone/>
            </a:pPr>
            <a:endParaRPr lang="en-US" sz="1800" dirty="0">
              <a:latin typeface="Courier New" pitchFamily="49" charset="0"/>
            </a:endParaRPr>
          </a:p>
          <a:p>
            <a:pPr eaLnBrk="1" hangingPunct="1">
              <a:lnSpc>
                <a:spcPct val="80000"/>
              </a:lnSpc>
              <a:buFont typeface="Wingdings" pitchFamily="2" charset="2"/>
              <a:buNone/>
            </a:pPr>
            <a:r>
              <a:rPr lang="en-US" sz="1800" dirty="0">
                <a:latin typeface="Courier New" pitchFamily="49" charset="0"/>
              </a:rPr>
              <a:t>         </a:t>
            </a:r>
            <a:r>
              <a:rPr lang="en-US" sz="1800" dirty="0" err="1">
                <a:latin typeface="Courier New" pitchFamily="49" charset="0"/>
              </a:rPr>
              <a:t>System.out.println</a:t>
            </a:r>
            <a:r>
              <a:rPr lang="en-US" sz="1800" dirty="0">
                <a:latin typeface="Courier New" pitchFamily="49" charset="0"/>
              </a:rPr>
              <a:t>("Disk " + </a:t>
            </a:r>
            <a:r>
              <a:rPr lang="en-US" sz="1800" dirty="0" err="1">
                <a:latin typeface="Courier New" pitchFamily="49" charset="0"/>
              </a:rPr>
              <a:t>topN</a:t>
            </a:r>
            <a:r>
              <a:rPr lang="en-US" sz="1800" dirty="0">
                <a:latin typeface="Courier New" pitchFamily="49" charset="0"/>
              </a:rPr>
              <a:t> +   // move bottom</a:t>
            </a:r>
          </a:p>
          <a:p>
            <a:pPr eaLnBrk="1" hangingPunct="1">
              <a:lnSpc>
                <a:spcPct val="80000"/>
              </a:lnSpc>
              <a:buFont typeface="Wingdings" pitchFamily="2" charset="2"/>
              <a:buNone/>
            </a:pPr>
            <a:r>
              <a:rPr lang="en-US" sz="1800" dirty="0">
                <a:latin typeface="Courier New" pitchFamily="49" charset="0"/>
              </a:rPr>
              <a:t>                            " from " + </a:t>
            </a:r>
            <a:r>
              <a:rPr lang="en-US" sz="1800" dirty="0" err="1">
                <a:latin typeface="Courier New" pitchFamily="49" charset="0"/>
              </a:rPr>
              <a:t>src</a:t>
            </a:r>
            <a:r>
              <a:rPr lang="en-US" sz="1800" dirty="0">
                <a:latin typeface="Courier New" pitchFamily="49" charset="0"/>
              </a:rPr>
              <a:t> + " to "+ </a:t>
            </a:r>
            <a:r>
              <a:rPr lang="en-US" sz="1800" dirty="0" err="1">
                <a:latin typeface="Courier New" pitchFamily="49" charset="0"/>
              </a:rPr>
              <a:t>dest</a:t>
            </a:r>
            <a:r>
              <a:rPr lang="en-US" sz="1800" dirty="0">
                <a:latin typeface="Courier New" pitchFamily="49" charset="0"/>
              </a:rPr>
              <a:t>);</a:t>
            </a:r>
          </a:p>
          <a:p>
            <a:pPr eaLnBrk="1" hangingPunct="1">
              <a:lnSpc>
                <a:spcPct val="80000"/>
              </a:lnSpc>
              <a:buFont typeface="Wingdings" pitchFamily="2" charset="2"/>
              <a:buNone/>
            </a:pPr>
            <a:r>
              <a:rPr lang="en-US" sz="1800" dirty="0">
                <a:latin typeface="Courier New" pitchFamily="49" charset="0"/>
              </a:rPr>
              <a:t>         </a:t>
            </a:r>
            <a:r>
              <a:rPr lang="en-US" sz="1800" dirty="0" err="1">
                <a:latin typeface="Courier New" pitchFamily="49" charset="0"/>
              </a:rPr>
              <a:t>doTowers</a:t>
            </a:r>
            <a:r>
              <a:rPr lang="en-US" sz="1800" dirty="0">
                <a:latin typeface="Courier New" pitchFamily="49" charset="0"/>
              </a:rPr>
              <a:t>(topN-1, inter, </a:t>
            </a:r>
            <a:r>
              <a:rPr lang="en-US" sz="1800" dirty="0" err="1">
                <a:latin typeface="Courier New" pitchFamily="49" charset="0"/>
              </a:rPr>
              <a:t>src</a:t>
            </a:r>
            <a:r>
              <a:rPr lang="en-US" sz="1800" dirty="0">
                <a:latin typeface="Courier New" pitchFamily="49" charset="0"/>
              </a:rPr>
              <a:t>, </a:t>
            </a:r>
            <a:r>
              <a:rPr lang="en-US" sz="1800" dirty="0" err="1">
                <a:latin typeface="Courier New" pitchFamily="49" charset="0"/>
              </a:rPr>
              <a:t>dest</a:t>
            </a:r>
            <a:r>
              <a:rPr lang="en-US" sz="1800" dirty="0">
                <a:latin typeface="Courier New" pitchFamily="49" charset="0"/>
              </a:rPr>
              <a:t>);   // inter to </a:t>
            </a:r>
            <a:r>
              <a:rPr lang="en-US" sz="1800" dirty="0" err="1">
                <a:latin typeface="Courier New" pitchFamily="49" charset="0"/>
              </a:rPr>
              <a:t>dest</a:t>
            </a:r>
            <a:endParaRPr lang="en-US" sz="1800" dirty="0">
              <a:latin typeface="Courier New" pitchFamily="49" charset="0"/>
            </a:endParaRPr>
          </a:p>
          <a:p>
            <a:pPr eaLnBrk="1" hangingPunct="1">
              <a:lnSpc>
                <a:spcPct val="80000"/>
              </a:lnSpc>
              <a:buFont typeface="Wingdings" pitchFamily="2" charset="2"/>
              <a:buNone/>
            </a:pPr>
            <a:r>
              <a:rPr lang="en-US" sz="1800" dirty="0">
                <a:latin typeface="Courier New" pitchFamily="49" charset="0"/>
              </a:rPr>
              <a:t>      }</a:t>
            </a:r>
          </a:p>
          <a:p>
            <a:pPr eaLnBrk="1" hangingPunct="1">
              <a:lnSpc>
                <a:spcPct val="80000"/>
              </a:lnSpc>
              <a:buFont typeface="Wingdings" pitchFamily="2" charset="2"/>
              <a:buNone/>
            </a:pPr>
            <a:r>
              <a:rPr lang="en-US" sz="1800" dirty="0">
                <a:latin typeface="Courier New" pitchFamily="49" charset="0"/>
              </a:rPr>
              <a:t>   }</a:t>
            </a:r>
          </a:p>
          <a:p>
            <a:pPr eaLnBrk="1" hangingPunct="1">
              <a:lnSpc>
                <a:spcPct val="80000"/>
              </a:lnSpc>
              <a:buFont typeface="Wingdings" pitchFamily="2" charset="2"/>
              <a:buNone/>
            </a:pPr>
            <a:r>
              <a:rPr lang="en-IE" sz="1800" dirty="0">
                <a:latin typeface="Courier New" pitchFamily="49" charset="0"/>
              </a:rPr>
              <a:t>}</a:t>
            </a:r>
          </a:p>
          <a:p>
            <a:pPr marL="0" indent="0">
              <a:buNone/>
            </a:pPr>
            <a:endParaRPr lang="en-US" dirty="0"/>
          </a:p>
        </p:txBody>
      </p:sp>
    </p:spTree>
    <p:extLst>
      <p:ext uri="{BB962C8B-B14F-4D97-AF65-F5344CB8AC3E}">
        <p14:creationId xmlns:p14="http://schemas.microsoft.com/office/powerpoint/2010/main" val="1541294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EF255-DE5D-98F9-3A06-0757A500F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665909-427E-FBE2-223A-35E04C50180B}"/>
              </a:ext>
            </a:extLst>
          </p:cNvPr>
          <p:cNvSpPr>
            <a:spLocks noGrp="1"/>
          </p:cNvSpPr>
          <p:nvPr>
            <p:ph type="title"/>
          </p:nvPr>
        </p:nvSpPr>
        <p:spPr/>
        <p:txBody>
          <a:bodyPr/>
          <a:lstStyle/>
          <a:p>
            <a:r>
              <a:rPr lang="en-IE" b="1" dirty="0">
                <a:latin typeface="Arial" pitchFamily="34" charset="0"/>
                <a:cs typeface="Arial" pitchFamily="34" charset="0"/>
              </a:rPr>
              <a:t>Output</a:t>
            </a:r>
            <a:endParaRPr lang="en-US" dirty="0"/>
          </a:p>
        </p:txBody>
      </p:sp>
      <p:sp>
        <p:nvSpPr>
          <p:cNvPr id="3" name="Content Placeholder 2">
            <a:extLst>
              <a:ext uri="{FF2B5EF4-FFF2-40B4-BE49-F238E27FC236}">
                <a16:creationId xmlns:a16="http://schemas.microsoft.com/office/drawing/2014/main" id="{3115AA53-44E2-03CB-06A8-9DA545C6EF28}"/>
              </a:ext>
            </a:extLst>
          </p:cNvPr>
          <p:cNvSpPr>
            <a:spLocks noGrp="1"/>
          </p:cNvSpPr>
          <p:nvPr>
            <p:ph idx="1"/>
          </p:nvPr>
        </p:nvSpPr>
        <p:spPr/>
        <p:txBody>
          <a:bodyPr>
            <a:normAutofit fontScale="92500" lnSpcReduction="10000"/>
          </a:bodyPr>
          <a:lstStyle/>
          <a:p>
            <a:pPr eaLnBrk="1" hangingPunct="1">
              <a:lnSpc>
                <a:spcPct val="90000"/>
              </a:lnSpc>
              <a:buFont typeface="Wingdings" pitchFamily="2" charset="2"/>
              <a:buNone/>
            </a:pPr>
            <a:r>
              <a:rPr lang="en-IE" sz="1800" dirty="0"/>
              <a:t>Disk 1 from A to C</a:t>
            </a:r>
          </a:p>
          <a:p>
            <a:pPr eaLnBrk="1" hangingPunct="1">
              <a:lnSpc>
                <a:spcPct val="90000"/>
              </a:lnSpc>
              <a:buFont typeface="Wingdings" pitchFamily="2" charset="2"/>
              <a:buNone/>
            </a:pPr>
            <a:r>
              <a:rPr lang="en-IE" sz="1800" dirty="0"/>
              <a:t>Disk 2 from A to B</a:t>
            </a:r>
          </a:p>
          <a:p>
            <a:pPr eaLnBrk="1" hangingPunct="1">
              <a:lnSpc>
                <a:spcPct val="90000"/>
              </a:lnSpc>
              <a:buFont typeface="Wingdings" pitchFamily="2" charset="2"/>
              <a:buNone/>
            </a:pPr>
            <a:r>
              <a:rPr lang="en-IE" sz="1800" dirty="0"/>
              <a:t>Disk 1 from C to B</a:t>
            </a:r>
          </a:p>
          <a:p>
            <a:pPr eaLnBrk="1" hangingPunct="1">
              <a:lnSpc>
                <a:spcPct val="90000"/>
              </a:lnSpc>
              <a:buFont typeface="Wingdings" pitchFamily="2" charset="2"/>
              <a:buNone/>
            </a:pPr>
            <a:r>
              <a:rPr lang="en-IE" sz="1800" dirty="0"/>
              <a:t>Disk 3 from A to C</a:t>
            </a:r>
          </a:p>
          <a:p>
            <a:pPr eaLnBrk="1" hangingPunct="1">
              <a:lnSpc>
                <a:spcPct val="90000"/>
              </a:lnSpc>
              <a:buFont typeface="Wingdings" pitchFamily="2" charset="2"/>
              <a:buNone/>
            </a:pPr>
            <a:r>
              <a:rPr lang="en-IE" sz="1800" dirty="0"/>
              <a:t>Disk 1 from B to A</a:t>
            </a:r>
          </a:p>
          <a:p>
            <a:pPr eaLnBrk="1" hangingPunct="1">
              <a:lnSpc>
                <a:spcPct val="90000"/>
              </a:lnSpc>
              <a:buFont typeface="Wingdings" pitchFamily="2" charset="2"/>
              <a:buNone/>
            </a:pPr>
            <a:r>
              <a:rPr lang="en-IE" sz="1800" dirty="0"/>
              <a:t>Disk 2 from B to C</a:t>
            </a:r>
          </a:p>
          <a:p>
            <a:pPr eaLnBrk="1" hangingPunct="1">
              <a:lnSpc>
                <a:spcPct val="90000"/>
              </a:lnSpc>
              <a:buFont typeface="Wingdings" pitchFamily="2" charset="2"/>
              <a:buNone/>
            </a:pPr>
            <a:r>
              <a:rPr lang="en-IE" sz="1800" dirty="0"/>
              <a:t>Disk 1 from A to C</a:t>
            </a:r>
          </a:p>
          <a:p>
            <a:pPr eaLnBrk="1" hangingPunct="1">
              <a:lnSpc>
                <a:spcPct val="90000"/>
              </a:lnSpc>
              <a:buFont typeface="Wingdings" pitchFamily="2" charset="2"/>
              <a:buNone/>
            </a:pPr>
            <a:endParaRPr lang="en-IE" sz="1800" dirty="0"/>
          </a:p>
          <a:p>
            <a:pPr eaLnBrk="1" hangingPunct="1">
              <a:lnSpc>
                <a:spcPct val="90000"/>
              </a:lnSpc>
            </a:pPr>
            <a:r>
              <a:rPr lang="en-IE" sz="2400" dirty="0"/>
              <a:t>How about those monks? </a:t>
            </a:r>
          </a:p>
          <a:p>
            <a:pPr eaLnBrk="1" hangingPunct="1">
              <a:lnSpc>
                <a:spcPct val="90000"/>
              </a:lnSpc>
            </a:pPr>
            <a:r>
              <a:rPr lang="en-IE" sz="2400" dirty="0"/>
              <a:t>Put </a:t>
            </a:r>
            <a:r>
              <a:rPr lang="en-IE" sz="2400" dirty="0" err="1"/>
              <a:t>nDisks</a:t>
            </a:r>
            <a:r>
              <a:rPr lang="en-IE" sz="2400" dirty="0"/>
              <a:t> = 64 and what output do you get?</a:t>
            </a:r>
            <a:endParaRPr lang="en-US" sz="2400" dirty="0"/>
          </a:p>
        </p:txBody>
      </p:sp>
    </p:spTree>
    <p:extLst>
      <p:ext uri="{BB962C8B-B14F-4D97-AF65-F5344CB8AC3E}">
        <p14:creationId xmlns:p14="http://schemas.microsoft.com/office/powerpoint/2010/main" val="2380566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CEA5E-FF24-18D1-2F91-2054E0C1E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1DF07B-13A2-EEB7-AB09-AA7577E6502F}"/>
              </a:ext>
            </a:extLst>
          </p:cNvPr>
          <p:cNvSpPr>
            <a:spLocks noGrp="1"/>
          </p:cNvSpPr>
          <p:nvPr>
            <p:ph type="title"/>
          </p:nvPr>
        </p:nvSpPr>
        <p:spPr/>
        <p:txBody>
          <a:bodyPr/>
          <a:lstStyle/>
          <a:p>
            <a:r>
              <a:rPr lang="en-GB" dirty="0"/>
              <a:t>Palindromes</a:t>
            </a:r>
            <a:endParaRPr lang="en-US" dirty="0"/>
          </a:p>
        </p:txBody>
      </p:sp>
      <p:sp>
        <p:nvSpPr>
          <p:cNvPr id="3" name="Content Placeholder 2">
            <a:extLst>
              <a:ext uri="{FF2B5EF4-FFF2-40B4-BE49-F238E27FC236}">
                <a16:creationId xmlns:a16="http://schemas.microsoft.com/office/drawing/2014/main" id="{73115661-2CF2-6DA6-83D6-95233685F2BE}"/>
              </a:ext>
            </a:extLst>
          </p:cNvPr>
          <p:cNvSpPr>
            <a:spLocks noGrp="1"/>
          </p:cNvSpPr>
          <p:nvPr>
            <p:ph idx="1"/>
          </p:nvPr>
        </p:nvSpPr>
        <p:spPr>
          <a:xfrm>
            <a:off x="685801" y="2142067"/>
            <a:ext cx="10131425" cy="2650067"/>
          </a:xfrm>
        </p:spPr>
        <p:txBody>
          <a:bodyPr/>
          <a:lstStyle/>
          <a:p>
            <a:pPr>
              <a:lnSpc>
                <a:spcPct val="80000"/>
              </a:lnSpc>
            </a:pPr>
            <a:r>
              <a:rPr lang="en-GB" sz="1800" dirty="0"/>
              <a:t>A palindrome is a phrase that reads the same forwards as backwards </a:t>
            </a:r>
          </a:p>
          <a:p>
            <a:pPr>
              <a:lnSpc>
                <a:spcPct val="80000"/>
              </a:lnSpc>
            </a:pPr>
            <a:r>
              <a:rPr lang="en-US" sz="1800" dirty="0"/>
              <a:t>You can also think about it as a string whose first half is a mirror image of its second half</a:t>
            </a:r>
            <a:endParaRPr lang="en-GB" sz="1800" dirty="0"/>
          </a:p>
          <a:p>
            <a:pPr>
              <a:lnSpc>
                <a:spcPct val="80000"/>
              </a:lnSpc>
            </a:pPr>
            <a:endParaRPr lang="en-GB" sz="1800" dirty="0"/>
          </a:p>
          <a:p>
            <a:pPr algn="ctr">
              <a:lnSpc>
                <a:spcPct val="80000"/>
              </a:lnSpc>
              <a:buFont typeface="Wingdings" pitchFamily="2" charset="2"/>
              <a:buNone/>
            </a:pPr>
            <a:r>
              <a:rPr lang="en-GB" sz="1800" dirty="0"/>
              <a:t>“</a:t>
            </a:r>
            <a:r>
              <a:rPr lang="en-US" sz="1800" dirty="0"/>
              <a:t>rats live on no evil star”</a:t>
            </a:r>
          </a:p>
          <a:p>
            <a:pPr algn="ctr">
              <a:lnSpc>
                <a:spcPct val="80000"/>
              </a:lnSpc>
              <a:buFont typeface="Wingdings" pitchFamily="2" charset="2"/>
              <a:buNone/>
            </a:pPr>
            <a:endParaRPr lang="en-US" sz="1800" dirty="0"/>
          </a:p>
          <a:p>
            <a:pPr algn="ctr">
              <a:lnSpc>
                <a:spcPct val="80000"/>
              </a:lnSpc>
              <a:buFont typeface="Wingdings" pitchFamily="2" charset="2"/>
              <a:buNone/>
            </a:pPr>
            <a:r>
              <a:rPr lang="en-US" sz="1800" dirty="0"/>
              <a:t>“</a:t>
            </a:r>
            <a:r>
              <a:rPr lang="en-IE" b="0" i="0" dirty="0">
                <a:solidFill>
                  <a:srgbClr val="FFFFFF"/>
                </a:solidFill>
                <a:effectLst/>
              </a:rPr>
              <a:t>Mr. Owl ate my metal worm</a:t>
            </a:r>
            <a:r>
              <a:rPr lang="en-US" sz="1800" dirty="0"/>
              <a:t>”</a:t>
            </a:r>
            <a:endParaRPr lang="en-GB" sz="1800" dirty="0"/>
          </a:p>
          <a:p>
            <a:pPr>
              <a:lnSpc>
                <a:spcPct val="80000"/>
              </a:lnSpc>
            </a:pPr>
            <a:endParaRPr lang="en-GB" sz="1800" dirty="0"/>
          </a:p>
          <a:p>
            <a:endParaRPr lang="en-US" dirty="0"/>
          </a:p>
        </p:txBody>
      </p:sp>
      <p:sp>
        <p:nvSpPr>
          <p:cNvPr id="4" name="Rectangle 5">
            <a:extLst>
              <a:ext uri="{FF2B5EF4-FFF2-40B4-BE49-F238E27FC236}">
                <a16:creationId xmlns:a16="http://schemas.microsoft.com/office/drawing/2014/main" id="{C28D20A0-B515-39A8-3714-2779608ABDBD}"/>
              </a:ext>
            </a:extLst>
          </p:cNvPr>
          <p:cNvSpPr>
            <a:spLocks noChangeArrowheads="1"/>
          </p:cNvSpPr>
          <p:nvPr/>
        </p:nvSpPr>
        <p:spPr bwMode="auto">
          <a:xfrm>
            <a:off x="3100754" y="4792134"/>
            <a:ext cx="5486400" cy="685800"/>
          </a:xfrm>
          <a:prstGeom prst="rect">
            <a:avLst/>
          </a:prstGeom>
          <a:solidFill>
            <a:schemeClr val="accent1"/>
          </a:solidFill>
          <a:ln w="9525">
            <a:solidFill>
              <a:schemeClr val="tx1"/>
            </a:solidFill>
            <a:miter lim="800000"/>
            <a:headEnd/>
            <a:tailEnd/>
          </a:ln>
        </p:spPr>
        <p:txBody>
          <a:bodyPr wrap="none" anchor="ctr"/>
          <a:lstStyle/>
          <a:p>
            <a:pPr algn="ctr"/>
            <a:r>
              <a:rPr lang="en-US" sz="3600" dirty="0"/>
              <a:t> N   A   V   A   N</a:t>
            </a:r>
          </a:p>
        </p:txBody>
      </p:sp>
      <p:sp>
        <p:nvSpPr>
          <p:cNvPr id="5" name="Rectangle 6">
            <a:extLst>
              <a:ext uri="{FF2B5EF4-FFF2-40B4-BE49-F238E27FC236}">
                <a16:creationId xmlns:a16="http://schemas.microsoft.com/office/drawing/2014/main" id="{F284A5A1-792E-FFEB-A20A-5DF8E4F31114}"/>
              </a:ext>
            </a:extLst>
          </p:cNvPr>
          <p:cNvSpPr>
            <a:spLocks noChangeArrowheads="1"/>
          </p:cNvSpPr>
          <p:nvPr/>
        </p:nvSpPr>
        <p:spPr bwMode="auto">
          <a:xfrm>
            <a:off x="5843954" y="4411134"/>
            <a:ext cx="76200" cy="1524000"/>
          </a:xfrm>
          <a:prstGeom prst="rect">
            <a:avLst/>
          </a:prstGeom>
          <a:solidFill>
            <a:schemeClr val="bg2"/>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1019349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F32C4-9256-6E31-E508-5298EE609724}"/>
              </a:ext>
            </a:extLst>
          </p:cNvPr>
          <p:cNvSpPr>
            <a:spLocks noGrp="1"/>
          </p:cNvSpPr>
          <p:nvPr>
            <p:ph type="title"/>
          </p:nvPr>
        </p:nvSpPr>
        <p:spPr/>
        <p:txBody>
          <a:bodyPr/>
          <a:lstStyle/>
          <a:p>
            <a:r>
              <a:rPr lang="en-US" dirty="0"/>
              <a:t>Recursive Methods</a:t>
            </a:r>
          </a:p>
        </p:txBody>
      </p:sp>
      <p:sp>
        <p:nvSpPr>
          <p:cNvPr id="3" name="Content Placeholder 2">
            <a:extLst>
              <a:ext uri="{FF2B5EF4-FFF2-40B4-BE49-F238E27FC236}">
                <a16:creationId xmlns:a16="http://schemas.microsoft.com/office/drawing/2014/main" id="{C2908B35-C4DA-0D81-2C28-662653D79275}"/>
              </a:ext>
            </a:extLst>
          </p:cNvPr>
          <p:cNvSpPr>
            <a:spLocks noGrp="1"/>
          </p:cNvSpPr>
          <p:nvPr>
            <p:ph idx="1"/>
          </p:nvPr>
        </p:nvSpPr>
        <p:spPr>
          <a:xfrm>
            <a:off x="685801" y="2142067"/>
            <a:ext cx="5014303" cy="3649133"/>
          </a:xfrm>
        </p:spPr>
        <p:txBody>
          <a:bodyPr/>
          <a:lstStyle/>
          <a:p>
            <a:r>
              <a:rPr lang="en-US" dirty="0"/>
              <a:t>Consider the recursion class shown here</a:t>
            </a:r>
          </a:p>
          <a:p>
            <a:r>
              <a:rPr lang="en-US" dirty="0"/>
              <a:t>What will happen when we run this code?</a:t>
            </a:r>
          </a:p>
          <a:p>
            <a:r>
              <a:rPr lang="en-US" dirty="0"/>
              <a:t>What makes the </a:t>
            </a:r>
            <a:r>
              <a:rPr lang="en-US" dirty="0" err="1"/>
              <a:t>copyMethod</a:t>
            </a:r>
            <a:r>
              <a:rPr lang="en-US" dirty="0"/>
              <a:t>() recursive?</a:t>
            </a:r>
          </a:p>
        </p:txBody>
      </p:sp>
      <p:sp>
        <p:nvSpPr>
          <p:cNvPr id="4" name="Content Placeholder 2">
            <a:extLst>
              <a:ext uri="{FF2B5EF4-FFF2-40B4-BE49-F238E27FC236}">
                <a16:creationId xmlns:a16="http://schemas.microsoft.com/office/drawing/2014/main" id="{C14DFDEE-EF41-9D9B-2ECB-FC3BB0DC929E}"/>
              </a:ext>
            </a:extLst>
          </p:cNvPr>
          <p:cNvSpPr txBox="1">
            <a:spLocks/>
          </p:cNvSpPr>
          <p:nvPr/>
        </p:nvSpPr>
        <p:spPr>
          <a:xfrm>
            <a:off x="5920155" y="2065867"/>
            <a:ext cx="5834918" cy="3649133"/>
          </a:xfrm>
          <a:prstGeom prst="rect">
            <a:avLst/>
          </a:prstGeom>
          <a:solidFill>
            <a:schemeClr val="accent1">
              <a:lumMod val="50000"/>
            </a:schemeClr>
          </a:solidFill>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IE" b="1" dirty="0">
                <a:latin typeface="Menlo" panose="020B0609030804020204" pitchFamily="49" charset="0"/>
              </a:rPr>
              <a:t>public</a:t>
            </a:r>
            <a:r>
              <a:rPr lang="en-IE" dirty="0">
                <a:latin typeface="Menlo" panose="020B0609030804020204" pitchFamily="49" charset="0"/>
              </a:rPr>
              <a:t> </a:t>
            </a:r>
            <a:r>
              <a:rPr lang="en-IE" b="1" dirty="0">
                <a:latin typeface="Menlo" panose="020B0609030804020204" pitchFamily="49" charset="0"/>
              </a:rPr>
              <a:t>class</a:t>
            </a:r>
            <a:r>
              <a:rPr lang="en-IE" dirty="0">
                <a:latin typeface="Menlo" panose="020B0609030804020204" pitchFamily="49" charset="0"/>
              </a:rPr>
              <a:t> Recursion {</a:t>
            </a:r>
          </a:p>
          <a:p>
            <a:pPr marL="0" indent="0">
              <a:buFont typeface="Arial"/>
              <a:buNone/>
            </a:pPr>
            <a:r>
              <a:rPr lang="en-IE" b="1" dirty="0">
                <a:latin typeface="Menlo" panose="020B0609030804020204" pitchFamily="49" charset="0"/>
              </a:rPr>
              <a:t>	public</a:t>
            </a:r>
            <a:r>
              <a:rPr lang="en-IE" dirty="0">
                <a:latin typeface="Menlo" panose="020B0609030804020204" pitchFamily="49" charset="0"/>
              </a:rPr>
              <a:t> </a:t>
            </a:r>
            <a:r>
              <a:rPr lang="en-IE" b="1" dirty="0">
                <a:latin typeface="Menlo" panose="020B0609030804020204" pitchFamily="49" charset="0"/>
              </a:rPr>
              <a:t>static</a:t>
            </a:r>
            <a:r>
              <a:rPr lang="en-IE" dirty="0">
                <a:latin typeface="Menlo" panose="020B0609030804020204" pitchFamily="49" charset="0"/>
              </a:rPr>
              <a:t> </a:t>
            </a:r>
            <a:r>
              <a:rPr lang="en-IE" b="1" dirty="0">
                <a:latin typeface="Menlo" panose="020B0609030804020204" pitchFamily="49" charset="0"/>
              </a:rPr>
              <a:t>void</a:t>
            </a:r>
            <a:r>
              <a:rPr lang="en-IE" dirty="0">
                <a:latin typeface="Menlo" panose="020B0609030804020204" pitchFamily="49" charset="0"/>
              </a:rPr>
              <a:t> main(String </a:t>
            </a:r>
            <a:r>
              <a:rPr lang="en-IE" dirty="0" err="1">
                <a:latin typeface="Menlo" panose="020B0609030804020204" pitchFamily="49" charset="0"/>
              </a:rPr>
              <a:t>args</a:t>
            </a:r>
            <a:r>
              <a:rPr lang="en-IE" dirty="0">
                <a:latin typeface="Menlo" panose="020B0609030804020204" pitchFamily="49" charset="0"/>
              </a:rPr>
              <a:t>[]) {</a:t>
            </a:r>
          </a:p>
          <a:p>
            <a:pPr marL="0" indent="0">
              <a:buFont typeface="Arial"/>
              <a:buNone/>
            </a:pPr>
            <a:r>
              <a:rPr lang="en-IE" i="1" dirty="0">
                <a:latin typeface="Menlo" panose="020B0609030804020204" pitchFamily="49" charset="0"/>
              </a:rPr>
              <a:t>	</a:t>
            </a:r>
            <a:r>
              <a:rPr lang="en-IE" i="1" dirty="0" err="1">
                <a:latin typeface="Menlo" panose="020B0609030804020204" pitchFamily="49" charset="0"/>
              </a:rPr>
              <a:t>copyMethod</a:t>
            </a:r>
            <a:r>
              <a:rPr lang="en-IE" dirty="0">
                <a:latin typeface="Menlo" panose="020B0609030804020204" pitchFamily="49" charset="0"/>
              </a:rPr>
              <a:t>();</a:t>
            </a:r>
          </a:p>
          <a:p>
            <a:pPr marL="0" indent="0">
              <a:buFont typeface="Arial"/>
              <a:buNone/>
            </a:pPr>
            <a:r>
              <a:rPr lang="en-IE" dirty="0">
                <a:latin typeface="Menlo" panose="020B0609030804020204" pitchFamily="49" charset="0"/>
              </a:rPr>
              <a:t>} </a:t>
            </a:r>
          </a:p>
          <a:p>
            <a:pPr marL="0" indent="0">
              <a:buFont typeface="Arial"/>
              <a:buNone/>
            </a:pPr>
            <a:r>
              <a:rPr lang="en-IE" b="1" dirty="0">
                <a:latin typeface="Menlo" panose="020B0609030804020204" pitchFamily="49" charset="0"/>
              </a:rPr>
              <a:t>public</a:t>
            </a:r>
            <a:r>
              <a:rPr lang="en-IE" dirty="0">
                <a:latin typeface="Menlo" panose="020B0609030804020204" pitchFamily="49" charset="0"/>
              </a:rPr>
              <a:t> </a:t>
            </a:r>
            <a:r>
              <a:rPr lang="en-IE" b="1" dirty="0">
                <a:latin typeface="Menlo" panose="020B0609030804020204" pitchFamily="49" charset="0"/>
              </a:rPr>
              <a:t>static</a:t>
            </a:r>
            <a:r>
              <a:rPr lang="en-IE" dirty="0">
                <a:latin typeface="Menlo" panose="020B0609030804020204" pitchFamily="49" charset="0"/>
              </a:rPr>
              <a:t> </a:t>
            </a:r>
            <a:r>
              <a:rPr lang="en-IE" b="1" dirty="0">
                <a:latin typeface="Menlo" panose="020B0609030804020204" pitchFamily="49" charset="0"/>
              </a:rPr>
              <a:t>void</a:t>
            </a:r>
            <a:r>
              <a:rPr lang="en-IE" dirty="0">
                <a:latin typeface="Menlo" panose="020B0609030804020204" pitchFamily="49" charset="0"/>
              </a:rPr>
              <a:t> </a:t>
            </a:r>
            <a:r>
              <a:rPr lang="en-IE" i="1" dirty="0" err="1">
                <a:latin typeface="Menlo" panose="020B0609030804020204" pitchFamily="49" charset="0"/>
              </a:rPr>
              <a:t>copyMethod</a:t>
            </a:r>
            <a:r>
              <a:rPr lang="en-IE" dirty="0">
                <a:latin typeface="Menlo" panose="020B0609030804020204" pitchFamily="49" charset="0"/>
              </a:rPr>
              <a:t>(){</a:t>
            </a:r>
          </a:p>
          <a:p>
            <a:pPr marL="0" indent="0">
              <a:buFont typeface="Arial"/>
              <a:buNone/>
            </a:pPr>
            <a:r>
              <a:rPr lang="en-IE" dirty="0">
                <a:latin typeface="Menlo" panose="020B0609030804020204" pitchFamily="49" charset="0"/>
              </a:rPr>
              <a:t>		</a:t>
            </a:r>
            <a:r>
              <a:rPr lang="en-IE" dirty="0" err="1">
                <a:latin typeface="Menlo" panose="020B0609030804020204" pitchFamily="49" charset="0"/>
              </a:rPr>
              <a:t>System.</a:t>
            </a:r>
            <a:r>
              <a:rPr lang="en-IE" b="1" i="1" dirty="0" err="1">
                <a:latin typeface="Menlo" panose="020B0609030804020204" pitchFamily="49" charset="0"/>
              </a:rPr>
              <a:t>out</a:t>
            </a:r>
            <a:r>
              <a:rPr lang="en-IE" dirty="0" err="1">
                <a:latin typeface="Menlo" panose="020B0609030804020204" pitchFamily="49" charset="0"/>
              </a:rPr>
              <a:t>.print</a:t>
            </a:r>
            <a:r>
              <a:rPr lang="en-IE" dirty="0">
                <a:latin typeface="Menlo" panose="020B0609030804020204" pitchFamily="49" charset="0"/>
              </a:rPr>
              <a:t>("Copy of a ");</a:t>
            </a:r>
          </a:p>
          <a:p>
            <a:pPr marL="0" indent="0">
              <a:buFont typeface="Arial"/>
              <a:buNone/>
            </a:pPr>
            <a:r>
              <a:rPr lang="en-IE" i="1" dirty="0">
                <a:latin typeface="Menlo" panose="020B0609030804020204" pitchFamily="49" charset="0"/>
              </a:rPr>
              <a:t>		</a:t>
            </a:r>
            <a:r>
              <a:rPr lang="en-IE" i="1" dirty="0" err="1">
                <a:latin typeface="Menlo" panose="020B0609030804020204" pitchFamily="49" charset="0"/>
              </a:rPr>
              <a:t>copyOfA</a:t>
            </a:r>
            <a:r>
              <a:rPr lang="en-IE" dirty="0">
                <a:latin typeface="Menlo" panose="020B0609030804020204" pitchFamily="49" charset="0"/>
              </a:rPr>
              <a:t>();</a:t>
            </a:r>
          </a:p>
          <a:p>
            <a:pPr marL="0" indent="0">
              <a:buFont typeface="Arial"/>
              <a:buNone/>
            </a:pPr>
            <a:r>
              <a:rPr lang="en-IE" dirty="0">
                <a:latin typeface="Menlo" panose="020B0609030804020204" pitchFamily="49" charset="0"/>
              </a:rPr>
              <a:t>	}</a:t>
            </a:r>
          </a:p>
          <a:p>
            <a:pPr marL="0" indent="0">
              <a:buFont typeface="Arial"/>
              <a:buNone/>
            </a:pPr>
            <a:r>
              <a:rPr lang="en-IE" dirty="0">
                <a:latin typeface="Menlo" panose="020B0609030804020204" pitchFamily="49" charset="0"/>
              </a:rPr>
              <a:t>}</a:t>
            </a:r>
          </a:p>
        </p:txBody>
      </p:sp>
    </p:spTree>
    <p:extLst>
      <p:ext uri="{BB962C8B-B14F-4D97-AF65-F5344CB8AC3E}">
        <p14:creationId xmlns:p14="http://schemas.microsoft.com/office/powerpoint/2010/main" val="1341464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8106F-90DE-F9F8-B8BF-B86B49E25D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B6148A-D4AE-923A-71F7-1342623EE360}"/>
              </a:ext>
            </a:extLst>
          </p:cNvPr>
          <p:cNvSpPr>
            <a:spLocks noGrp="1"/>
          </p:cNvSpPr>
          <p:nvPr>
            <p:ph type="title"/>
          </p:nvPr>
        </p:nvSpPr>
        <p:spPr/>
        <p:txBody>
          <a:bodyPr/>
          <a:lstStyle/>
          <a:p>
            <a:r>
              <a:rPr lang="en-US" dirty="0"/>
              <a:t>Think Recursively!</a:t>
            </a:r>
          </a:p>
        </p:txBody>
      </p:sp>
      <p:sp>
        <p:nvSpPr>
          <p:cNvPr id="3" name="Content Placeholder 2">
            <a:extLst>
              <a:ext uri="{FF2B5EF4-FFF2-40B4-BE49-F238E27FC236}">
                <a16:creationId xmlns:a16="http://schemas.microsoft.com/office/drawing/2014/main" id="{BE86F8D9-8A51-2695-4099-EB4DE6A76846}"/>
              </a:ext>
            </a:extLst>
          </p:cNvPr>
          <p:cNvSpPr>
            <a:spLocks noGrp="1"/>
          </p:cNvSpPr>
          <p:nvPr>
            <p:ph idx="1"/>
          </p:nvPr>
        </p:nvSpPr>
        <p:spPr/>
        <p:txBody>
          <a:bodyPr>
            <a:normAutofit fontScale="92500" lnSpcReduction="10000"/>
          </a:bodyPr>
          <a:lstStyle/>
          <a:p>
            <a:pPr marL="609600" indent="-609600">
              <a:lnSpc>
                <a:spcPct val="80000"/>
              </a:lnSpc>
            </a:pPr>
            <a:r>
              <a:rPr lang="en-US" sz="2400" dirty="0"/>
              <a:t>How do we  make the problem smaller?</a:t>
            </a:r>
          </a:p>
          <a:p>
            <a:pPr marL="990600" lvl="1" indent="-533400">
              <a:lnSpc>
                <a:spcPct val="80000"/>
              </a:lnSpc>
            </a:pPr>
            <a:r>
              <a:rPr lang="en-US" sz="2000" dirty="0"/>
              <a:t>Remove both the first and last characters </a:t>
            </a:r>
          </a:p>
          <a:p>
            <a:pPr marL="990600" lvl="1" indent="-533400">
              <a:lnSpc>
                <a:spcPct val="80000"/>
              </a:lnSpc>
            </a:pPr>
            <a:r>
              <a:rPr lang="en-US" sz="2000" dirty="0"/>
              <a:t>Remove a character from the middle </a:t>
            </a:r>
          </a:p>
          <a:p>
            <a:pPr marL="609600" indent="-609600">
              <a:lnSpc>
                <a:spcPct val="80000"/>
              </a:lnSpc>
            </a:pPr>
            <a:endParaRPr lang="en-US" sz="2400" dirty="0"/>
          </a:p>
          <a:p>
            <a:pPr marL="609600" indent="-609600">
              <a:lnSpc>
                <a:spcPct val="80000"/>
              </a:lnSpc>
            </a:pPr>
            <a:r>
              <a:rPr lang="en-US" sz="2400" dirty="0"/>
              <a:t>Most promising simplification: remove first and last characters </a:t>
            </a:r>
          </a:p>
          <a:p>
            <a:pPr marL="990600" lvl="1" indent="-533400">
              <a:lnSpc>
                <a:spcPct val="80000"/>
              </a:lnSpc>
            </a:pPr>
            <a:r>
              <a:rPr lang="en-US" sz="2000" dirty="0"/>
              <a:t>“AVA", is a palindrome too! </a:t>
            </a:r>
          </a:p>
          <a:p>
            <a:pPr marL="990600" lvl="1" indent="-533400">
              <a:lnSpc>
                <a:spcPct val="80000"/>
              </a:lnSpc>
            </a:pPr>
            <a:endParaRPr lang="en-US" sz="2000" dirty="0"/>
          </a:p>
          <a:p>
            <a:pPr marL="609600" indent="-609600">
              <a:lnSpc>
                <a:spcPct val="80000"/>
              </a:lnSpc>
            </a:pPr>
            <a:r>
              <a:rPr lang="en-US" sz="2400" dirty="0"/>
              <a:t>A word is a palindrome if </a:t>
            </a:r>
          </a:p>
          <a:p>
            <a:pPr marL="1371600" lvl="2" indent="-457200">
              <a:lnSpc>
                <a:spcPct val="80000"/>
              </a:lnSpc>
            </a:pPr>
            <a:r>
              <a:rPr lang="en-US" sz="2000" dirty="0"/>
              <a:t>The first and last characters match, and </a:t>
            </a:r>
          </a:p>
          <a:p>
            <a:pPr marL="1371600" lvl="2" indent="-457200">
              <a:lnSpc>
                <a:spcPct val="80000"/>
              </a:lnSpc>
            </a:pPr>
            <a:r>
              <a:rPr lang="en-US" sz="2000" dirty="0"/>
              <a:t>Word obtained by removing the first and last characters is a palindrome</a:t>
            </a:r>
            <a:endParaRPr lang="en-US" sz="2400" dirty="0"/>
          </a:p>
        </p:txBody>
      </p:sp>
    </p:spTree>
    <p:extLst>
      <p:ext uri="{BB962C8B-B14F-4D97-AF65-F5344CB8AC3E}">
        <p14:creationId xmlns:p14="http://schemas.microsoft.com/office/powerpoint/2010/main" val="3023602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D6077F-4124-9DA4-8B80-2E4970B3EF4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9F3E22C-2A80-CF8C-74EE-CB6AF2BAE775}"/>
              </a:ext>
            </a:extLst>
          </p:cNvPr>
          <p:cNvSpPr>
            <a:spLocks noGrp="1"/>
          </p:cNvSpPr>
          <p:nvPr>
            <p:ph type="title"/>
          </p:nvPr>
        </p:nvSpPr>
        <p:spPr>
          <a:xfrm>
            <a:off x="718457" y="531278"/>
            <a:ext cx="3211517" cy="5292579"/>
          </a:xfrm>
        </p:spPr>
        <p:txBody>
          <a:bodyPr>
            <a:normAutofit/>
          </a:bodyPr>
          <a:lstStyle/>
          <a:p>
            <a:r>
              <a:rPr lang="en-IE" dirty="0">
                <a:solidFill>
                  <a:srgbClr val="FFFFFF"/>
                </a:solidFill>
              </a:rPr>
              <a:t>Palindromes</a:t>
            </a:r>
            <a:endParaRPr lang="en-US" dirty="0">
              <a:solidFill>
                <a:srgbClr val="FFFFFF"/>
              </a:solidFill>
            </a:endParaRPr>
          </a:p>
        </p:txBody>
      </p:sp>
      <p:sp useBgFill="1">
        <p:nvSpPr>
          <p:cNvPr id="15" name="Freeform: Shape 14">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CBE7CFC2-7447-C73D-3033-F3E9AA976B5D}"/>
              </a:ext>
            </a:extLst>
          </p:cNvPr>
          <p:cNvGraphicFramePr>
            <a:graphicFrameLocks noGrp="1"/>
          </p:cNvGraphicFramePr>
          <p:nvPr>
            <p:ph idx="1"/>
            <p:extLst>
              <p:ext uri="{D42A27DB-BD31-4B8C-83A1-F6EECF244321}">
                <p14:modId xmlns:p14="http://schemas.microsoft.com/office/powerpoint/2010/main" val="2618978061"/>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6174867"/>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7F5D1-4AAE-767B-C090-0DD89B0329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BABC51-9800-3ECD-D5EC-5C0F1284C0A3}"/>
              </a:ext>
            </a:extLst>
          </p:cNvPr>
          <p:cNvSpPr>
            <a:spLocks noGrp="1"/>
          </p:cNvSpPr>
          <p:nvPr>
            <p:ph type="title"/>
          </p:nvPr>
        </p:nvSpPr>
        <p:spPr/>
        <p:txBody>
          <a:bodyPr/>
          <a:lstStyle/>
          <a:p>
            <a:r>
              <a:rPr lang="en-IE" dirty="0">
                <a:solidFill>
                  <a:srgbClr val="FFFFFF"/>
                </a:solidFill>
              </a:rPr>
              <a:t>Palindromes</a:t>
            </a:r>
            <a:endParaRPr lang="en-US" dirty="0"/>
          </a:p>
        </p:txBody>
      </p:sp>
      <p:sp>
        <p:nvSpPr>
          <p:cNvPr id="3" name="Content Placeholder 2">
            <a:extLst>
              <a:ext uri="{FF2B5EF4-FFF2-40B4-BE49-F238E27FC236}">
                <a16:creationId xmlns:a16="http://schemas.microsoft.com/office/drawing/2014/main" id="{75D18311-A972-A1AE-08F0-38B8618D44AB}"/>
              </a:ext>
            </a:extLst>
          </p:cNvPr>
          <p:cNvSpPr>
            <a:spLocks noGrp="1"/>
          </p:cNvSpPr>
          <p:nvPr>
            <p:ph idx="1"/>
          </p:nvPr>
        </p:nvSpPr>
        <p:spPr/>
        <p:txBody>
          <a:bodyPr>
            <a:normAutofit lnSpcReduction="10000"/>
          </a:bodyPr>
          <a:lstStyle/>
          <a:p>
            <a:pPr>
              <a:lnSpc>
                <a:spcPct val="80000"/>
              </a:lnSpc>
            </a:pPr>
            <a:r>
              <a:rPr lang="en-IE" sz="1800" dirty="0"/>
              <a:t>To pick out the middle letters we can use the substring method</a:t>
            </a:r>
          </a:p>
          <a:p>
            <a:pPr>
              <a:lnSpc>
                <a:spcPct val="80000"/>
              </a:lnSpc>
            </a:pPr>
            <a:endParaRPr lang="en-IE" sz="1800" dirty="0"/>
          </a:p>
          <a:p>
            <a:pPr algn="ctr">
              <a:lnSpc>
                <a:spcPct val="80000"/>
              </a:lnSpc>
              <a:buFont typeface="Wingdings" pitchFamily="2" charset="2"/>
              <a:buNone/>
            </a:pPr>
            <a:r>
              <a:rPr lang="en-IE" dirty="0" err="1"/>
              <a:t>word.substring</a:t>
            </a:r>
            <a:r>
              <a:rPr lang="en-IE" dirty="0"/>
              <a:t>(1, </a:t>
            </a:r>
            <a:r>
              <a:rPr lang="en-IE" dirty="0" err="1"/>
              <a:t>word.length</a:t>
            </a:r>
            <a:r>
              <a:rPr lang="en-IE" dirty="0"/>
              <a:t>()-1);</a:t>
            </a:r>
          </a:p>
          <a:p>
            <a:pPr algn="ctr">
              <a:lnSpc>
                <a:spcPct val="80000"/>
              </a:lnSpc>
              <a:buFont typeface="Wingdings" pitchFamily="2" charset="2"/>
              <a:buNone/>
            </a:pPr>
            <a:endParaRPr lang="en-IE" sz="1400" dirty="0"/>
          </a:p>
          <a:p>
            <a:pPr>
              <a:lnSpc>
                <a:spcPct val="80000"/>
              </a:lnSpc>
            </a:pPr>
            <a:r>
              <a:rPr lang="en-IE" sz="1800" dirty="0"/>
              <a:t>The base case is when we have just one or two letters left and all the other letters have checked out</a:t>
            </a:r>
          </a:p>
          <a:p>
            <a:pPr>
              <a:lnSpc>
                <a:spcPct val="80000"/>
              </a:lnSpc>
            </a:pPr>
            <a:endParaRPr lang="en-IE" sz="1800" dirty="0"/>
          </a:p>
          <a:p>
            <a:pPr algn="ctr">
              <a:lnSpc>
                <a:spcPct val="80000"/>
              </a:lnSpc>
              <a:buFont typeface="Wingdings" pitchFamily="2" charset="2"/>
              <a:buNone/>
            </a:pPr>
            <a:r>
              <a:rPr lang="en-IE" sz="3600" dirty="0"/>
              <a:t>r a d a r</a:t>
            </a:r>
          </a:p>
          <a:p>
            <a:pPr algn="ctr">
              <a:lnSpc>
                <a:spcPct val="80000"/>
              </a:lnSpc>
              <a:buFont typeface="Wingdings" pitchFamily="2" charset="2"/>
              <a:buNone/>
            </a:pPr>
            <a:r>
              <a:rPr lang="en-IE" sz="3600" dirty="0" err="1"/>
              <a:t>ada</a:t>
            </a:r>
            <a:endParaRPr lang="en-IE" sz="3600" dirty="0"/>
          </a:p>
          <a:p>
            <a:pPr algn="ctr">
              <a:lnSpc>
                <a:spcPct val="80000"/>
              </a:lnSpc>
              <a:buFont typeface="Wingdings" pitchFamily="2" charset="2"/>
              <a:buNone/>
            </a:pPr>
            <a:r>
              <a:rPr lang="en-IE" sz="3600" dirty="0"/>
              <a:t>d</a:t>
            </a:r>
          </a:p>
          <a:p>
            <a:pPr algn="ctr">
              <a:lnSpc>
                <a:spcPct val="80000"/>
              </a:lnSpc>
              <a:buFont typeface="Wingdings" pitchFamily="2" charset="2"/>
              <a:buNone/>
            </a:pPr>
            <a:endParaRPr lang="en-US" sz="1400" dirty="0"/>
          </a:p>
        </p:txBody>
      </p:sp>
    </p:spTree>
    <p:extLst>
      <p:ext uri="{BB962C8B-B14F-4D97-AF65-F5344CB8AC3E}">
        <p14:creationId xmlns:p14="http://schemas.microsoft.com/office/powerpoint/2010/main" val="2773887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92611-101F-0579-83B4-D138CC2392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C98198-97E1-FB54-11DD-2AE233D49E91}"/>
              </a:ext>
            </a:extLst>
          </p:cNvPr>
          <p:cNvSpPr>
            <a:spLocks noGrp="1"/>
          </p:cNvSpPr>
          <p:nvPr>
            <p:ph type="title"/>
          </p:nvPr>
        </p:nvSpPr>
        <p:spPr/>
        <p:txBody>
          <a:bodyPr/>
          <a:lstStyle/>
          <a:p>
            <a:r>
              <a:rPr lang="en-IE" dirty="0"/>
              <a:t>Raising to a power</a:t>
            </a:r>
            <a:endParaRPr lang="en-US" dirty="0"/>
          </a:p>
        </p:txBody>
      </p:sp>
      <p:sp>
        <p:nvSpPr>
          <p:cNvPr id="3" name="Content Placeholder 2">
            <a:extLst>
              <a:ext uri="{FF2B5EF4-FFF2-40B4-BE49-F238E27FC236}">
                <a16:creationId xmlns:a16="http://schemas.microsoft.com/office/drawing/2014/main" id="{E032BA62-79A5-0F7B-F981-A2A4A979FD15}"/>
              </a:ext>
            </a:extLst>
          </p:cNvPr>
          <p:cNvSpPr>
            <a:spLocks noGrp="1"/>
          </p:cNvSpPr>
          <p:nvPr>
            <p:ph idx="1"/>
          </p:nvPr>
        </p:nvSpPr>
        <p:spPr>
          <a:xfrm>
            <a:off x="685801" y="2142067"/>
            <a:ext cx="6523891" cy="4106333"/>
          </a:xfrm>
        </p:spPr>
        <p:txBody>
          <a:bodyPr/>
          <a:lstStyle/>
          <a:p>
            <a:pPr eaLnBrk="1" hangingPunct="1">
              <a:lnSpc>
                <a:spcPct val="90000"/>
              </a:lnSpc>
            </a:pPr>
            <a:r>
              <a:rPr lang="en-IE" sz="1800" dirty="0"/>
              <a:t>We can use recursion to raise a number to a power</a:t>
            </a:r>
          </a:p>
          <a:p>
            <a:pPr eaLnBrk="1" hangingPunct="1">
              <a:lnSpc>
                <a:spcPct val="90000"/>
              </a:lnSpc>
            </a:pPr>
            <a:r>
              <a:rPr lang="en-IE" sz="1800" dirty="0"/>
              <a:t>For example, 2</a:t>
            </a:r>
            <a:r>
              <a:rPr lang="en-IE" sz="1800" baseline="30000" dirty="0"/>
              <a:t>8</a:t>
            </a:r>
            <a:r>
              <a:rPr lang="en-IE" sz="1800" dirty="0"/>
              <a:t> is </a:t>
            </a:r>
            <a:r>
              <a:rPr lang="en-IE" sz="1800" b="1" dirty="0"/>
              <a:t>2 x 2 x 2 x 2 x 2 x 2 x 2 x 2</a:t>
            </a:r>
          </a:p>
          <a:p>
            <a:pPr eaLnBrk="1" hangingPunct="1">
              <a:lnSpc>
                <a:spcPct val="90000"/>
              </a:lnSpc>
            </a:pPr>
            <a:r>
              <a:rPr lang="en-IE" sz="1800" dirty="0"/>
              <a:t>Do we really need to multiply these all out?</a:t>
            </a:r>
          </a:p>
          <a:p>
            <a:pPr eaLnBrk="1" hangingPunct="1">
              <a:lnSpc>
                <a:spcPct val="90000"/>
              </a:lnSpc>
            </a:pPr>
            <a:r>
              <a:rPr lang="en-IE" sz="1800" dirty="0"/>
              <a:t>After we’ve calculated </a:t>
            </a:r>
            <a:r>
              <a:rPr lang="en-IE" sz="1800" b="1" dirty="0"/>
              <a:t>2 x 2 x 2 x 2 </a:t>
            </a:r>
            <a:r>
              <a:rPr lang="en-IE" sz="1800" dirty="0"/>
              <a:t>we know we can just square it</a:t>
            </a:r>
          </a:p>
          <a:p>
            <a:pPr eaLnBrk="1" hangingPunct="1">
              <a:lnSpc>
                <a:spcPct val="90000"/>
              </a:lnSpc>
            </a:pPr>
            <a:r>
              <a:rPr lang="en-IE" sz="1800" dirty="0"/>
              <a:t>But in order to get 2</a:t>
            </a:r>
            <a:r>
              <a:rPr lang="en-IE" sz="1800" baseline="30000" dirty="0"/>
              <a:t>4</a:t>
            </a:r>
            <a:r>
              <a:rPr lang="en-IE" sz="1800" dirty="0"/>
              <a:t> we only need to multiply 2 x 2 and then square that!</a:t>
            </a:r>
          </a:p>
          <a:p>
            <a:pPr eaLnBrk="1" hangingPunct="1">
              <a:lnSpc>
                <a:spcPct val="90000"/>
              </a:lnSpc>
            </a:pPr>
            <a:r>
              <a:rPr lang="en-IE" sz="1800" dirty="0"/>
              <a:t>We can keep halving the problem</a:t>
            </a:r>
          </a:p>
          <a:p>
            <a:pPr eaLnBrk="1" hangingPunct="1">
              <a:lnSpc>
                <a:spcPct val="90000"/>
              </a:lnSpc>
            </a:pPr>
            <a:r>
              <a:rPr lang="en-IE" sz="1800" dirty="0"/>
              <a:t>In fact we can figure out 2</a:t>
            </a:r>
            <a:r>
              <a:rPr lang="en-IE" sz="1800" baseline="30000" dirty="0"/>
              <a:t>8 </a:t>
            </a:r>
            <a:r>
              <a:rPr lang="en-IE" sz="1800" dirty="0"/>
              <a:t>using just 3 multiplications instead of 7 – that is O(</a:t>
            </a:r>
            <a:r>
              <a:rPr lang="en-IE" sz="1800" dirty="0" err="1"/>
              <a:t>logn</a:t>
            </a:r>
            <a:r>
              <a:rPr lang="en-IE" sz="1800" dirty="0"/>
              <a:t>) instead of O(n)</a:t>
            </a:r>
            <a:endParaRPr lang="en-US" sz="1800" dirty="0"/>
          </a:p>
        </p:txBody>
      </p:sp>
      <p:sp>
        <p:nvSpPr>
          <p:cNvPr id="4" name="Content Placeholder 2">
            <a:extLst>
              <a:ext uri="{FF2B5EF4-FFF2-40B4-BE49-F238E27FC236}">
                <a16:creationId xmlns:a16="http://schemas.microsoft.com/office/drawing/2014/main" id="{32715161-3B29-9AC7-4D5F-8B2DCB366201}"/>
              </a:ext>
            </a:extLst>
          </p:cNvPr>
          <p:cNvSpPr txBox="1">
            <a:spLocks/>
          </p:cNvSpPr>
          <p:nvPr/>
        </p:nvSpPr>
        <p:spPr>
          <a:xfrm>
            <a:off x="7338646" y="2162257"/>
            <a:ext cx="4700953" cy="41063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90000"/>
              </a:lnSpc>
            </a:pPr>
            <a:r>
              <a:rPr lang="en-IE" dirty="0"/>
              <a:t>2</a:t>
            </a:r>
            <a:r>
              <a:rPr lang="en-IE" baseline="30000" dirty="0"/>
              <a:t>8</a:t>
            </a:r>
            <a:endParaRPr lang="en-IE" dirty="0"/>
          </a:p>
          <a:p>
            <a:pPr>
              <a:lnSpc>
                <a:spcPct val="90000"/>
              </a:lnSpc>
            </a:pPr>
            <a:r>
              <a:rPr lang="en-IE" dirty="0"/>
              <a:t>(2x2x2x2x2x2x2x2) = </a:t>
            </a:r>
          </a:p>
          <a:p>
            <a:pPr>
              <a:lnSpc>
                <a:spcPct val="90000"/>
              </a:lnSpc>
            </a:pPr>
            <a:r>
              <a:rPr lang="en-IE" dirty="0"/>
              <a:t>(2x2x2x2)</a:t>
            </a:r>
            <a:r>
              <a:rPr lang="en-IE" sz="1800" baseline="30000" dirty="0"/>
              <a:t> 2 </a:t>
            </a:r>
            <a:r>
              <a:rPr lang="en-IE" sz="1800" dirty="0"/>
              <a:t>= 256</a:t>
            </a:r>
          </a:p>
          <a:p>
            <a:pPr>
              <a:lnSpc>
                <a:spcPct val="90000"/>
              </a:lnSpc>
            </a:pPr>
            <a:r>
              <a:rPr lang="en-IE" dirty="0"/>
              <a:t>(2x2)</a:t>
            </a:r>
            <a:r>
              <a:rPr lang="en-IE" baseline="30000" dirty="0"/>
              <a:t>4 </a:t>
            </a:r>
            <a:r>
              <a:rPr lang="en-IE" dirty="0"/>
              <a:t>=  256</a:t>
            </a:r>
          </a:p>
          <a:p>
            <a:pPr>
              <a:lnSpc>
                <a:spcPct val="90000"/>
              </a:lnSpc>
            </a:pPr>
            <a:r>
              <a:rPr lang="en-IE" dirty="0"/>
              <a:t>2</a:t>
            </a:r>
            <a:r>
              <a:rPr lang="en-IE" baseline="30000" dirty="0"/>
              <a:t>8 </a:t>
            </a:r>
            <a:r>
              <a:rPr lang="en-IE" dirty="0"/>
              <a:t>= 256</a:t>
            </a:r>
          </a:p>
        </p:txBody>
      </p:sp>
    </p:spTree>
    <p:extLst>
      <p:ext uri="{BB962C8B-B14F-4D97-AF65-F5344CB8AC3E}">
        <p14:creationId xmlns:p14="http://schemas.microsoft.com/office/powerpoint/2010/main" val="2420313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5D6A9-B3B6-5B67-EDF1-7AB5900ADE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C3962D-4C8F-036B-7BA3-37AC20D32346}"/>
              </a:ext>
            </a:extLst>
          </p:cNvPr>
          <p:cNvSpPr>
            <a:spLocks noGrp="1"/>
          </p:cNvSpPr>
          <p:nvPr>
            <p:ph type="title"/>
          </p:nvPr>
        </p:nvSpPr>
        <p:spPr/>
        <p:txBody>
          <a:bodyPr/>
          <a:lstStyle/>
          <a:p>
            <a:r>
              <a:rPr lang="en-IE" dirty="0"/>
              <a:t>Raising to a power</a:t>
            </a:r>
            <a:endParaRPr lang="en-US" dirty="0"/>
          </a:p>
        </p:txBody>
      </p:sp>
      <p:sp>
        <p:nvSpPr>
          <p:cNvPr id="3" name="Content Placeholder 2">
            <a:extLst>
              <a:ext uri="{FF2B5EF4-FFF2-40B4-BE49-F238E27FC236}">
                <a16:creationId xmlns:a16="http://schemas.microsoft.com/office/drawing/2014/main" id="{F027E787-BE64-4763-6424-EBDBE7A0CCE8}"/>
              </a:ext>
            </a:extLst>
          </p:cNvPr>
          <p:cNvSpPr>
            <a:spLocks noGrp="1"/>
          </p:cNvSpPr>
          <p:nvPr>
            <p:ph idx="1"/>
          </p:nvPr>
        </p:nvSpPr>
        <p:spPr>
          <a:xfrm>
            <a:off x="685801" y="2065867"/>
            <a:ext cx="4425461" cy="3985846"/>
          </a:xfrm>
        </p:spPr>
        <p:txBody>
          <a:bodyPr>
            <a:normAutofit/>
          </a:bodyPr>
          <a:lstStyle/>
          <a:p>
            <a:pPr eaLnBrk="1" hangingPunct="1">
              <a:lnSpc>
                <a:spcPct val="80000"/>
              </a:lnSpc>
              <a:buFont typeface="Wingdings" pitchFamily="2" charset="2"/>
              <a:buNone/>
            </a:pPr>
            <a:endParaRPr lang="en-US" sz="600" dirty="0">
              <a:latin typeface="Courier New" pitchFamily="49" charset="0"/>
            </a:endParaRPr>
          </a:p>
          <a:p>
            <a:pPr eaLnBrk="1" hangingPunct="1">
              <a:lnSpc>
                <a:spcPct val="80000"/>
              </a:lnSpc>
            </a:pPr>
            <a:r>
              <a:rPr lang="en-IE" sz="1800" dirty="0"/>
              <a:t>In the previous example, the power was always even, so could be easily divided by two</a:t>
            </a:r>
          </a:p>
          <a:p>
            <a:pPr eaLnBrk="1" hangingPunct="1">
              <a:lnSpc>
                <a:spcPct val="80000"/>
              </a:lnSpc>
            </a:pPr>
            <a:r>
              <a:rPr lang="en-IE" sz="1800" dirty="0"/>
              <a:t>If the power happens to be odd then we need to subtract one from the power, solve that, and then multiply it again to account for the power we subtracted</a:t>
            </a:r>
          </a:p>
          <a:p>
            <a:pPr eaLnBrk="1" hangingPunct="1">
              <a:lnSpc>
                <a:spcPct val="80000"/>
              </a:lnSpc>
            </a:pPr>
            <a:r>
              <a:rPr lang="en-IE" sz="1800" dirty="0"/>
              <a:t>Base case is raising to the power of zero</a:t>
            </a:r>
            <a:endParaRPr lang="en-US" sz="1400" dirty="0">
              <a:latin typeface="Courier New" pitchFamily="49" charset="0"/>
            </a:endParaRPr>
          </a:p>
          <a:p>
            <a:endParaRPr lang="en-US" dirty="0"/>
          </a:p>
        </p:txBody>
      </p:sp>
      <p:sp>
        <p:nvSpPr>
          <p:cNvPr id="4" name="Content Placeholder 2">
            <a:extLst>
              <a:ext uri="{FF2B5EF4-FFF2-40B4-BE49-F238E27FC236}">
                <a16:creationId xmlns:a16="http://schemas.microsoft.com/office/drawing/2014/main" id="{CA02549B-214C-4C3F-EE8D-7441D6889CA8}"/>
              </a:ext>
            </a:extLst>
          </p:cNvPr>
          <p:cNvSpPr txBox="1">
            <a:spLocks/>
          </p:cNvSpPr>
          <p:nvPr/>
        </p:nvSpPr>
        <p:spPr>
          <a:xfrm>
            <a:off x="5709138" y="1957755"/>
            <a:ext cx="6295293" cy="3985846"/>
          </a:xfrm>
          <a:prstGeom prst="rect">
            <a:avLst/>
          </a:prstGeom>
          <a:solidFill>
            <a:schemeClr val="accent1">
              <a:lumMod val="50000"/>
            </a:schemeClr>
          </a:solidFill>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80000"/>
              </a:lnSpc>
              <a:buFont typeface="Wingdings" pitchFamily="2" charset="2"/>
              <a:buNone/>
            </a:pPr>
            <a:endParaRPr lang="en-US" sz="600" dirty="0">
              <a:latin typeface="Courier New" pitchFamily="49" charset="0"/>
            </a:endParaRPr>
          </a:p>
          <a:p>
            <a:pPr>
              <a:lnSpc>
                <a:spcPct val="80000"/>
              </a:lnSpc>
              <a:buFont typeface="Wingdings" pitchFamily="2" charset="2"/>
              <a:buNone/>
            </a:pPr>
            <a:r>
              <a:rPr lang="en-US" sz="1400" dirty="0">
                <a:latin typeface="Courier New" pitchFamily="49" charset="0"/>
              </a:rPr>
              <a:t>int </a:t>
            </a:r>
            <a:r>
              <a:rPr lang="en-US" sz="1400" b="1" dirty="0">
                <a:latin typeface="Courier New" pitchFamily="49" charset="0"/>
              </a:rPr>
              <a:t>power</a:t>
            </a:r>
            <a:r>
              <a:rPr lang="en-US" sz="1400" dirty="0">
                <a:latin typeface="Courier New" pitchFamily="49" charset="0"/>
              </a:rPr>
              <a:t>(int k, int n) {   // raise k to the </a:t>
            </a:r>
            <a:r>
              <a:rPr lang="en-US" sz="1400" b="1" dirty="0">
                <a:latin typeface="Courier New" pitchFamily="49" charset="0"/>
              </a:rPr>
              <a:t>power</a:t>
            </a:r>
            <a:r>
              <a:rPr lang="en-US" sz="1400" dirty="0">
                <a:latin typeface="Courier New" pitchFamily="49" charset="0"/>
              </a:rPr>
              <a:t> n</a:t>
            </a:r>
          </a:p>
          <a:p>
            <a:pPr>
              <a:lnSpc>
                <a:spcPct val="80000"/>
              </a:lnSpc>
              <a:buFont typeface="Wingdings" pitchFamily="2" charset="2"/>
              <a:buNone/>
            </a:pPr>
            <a:r>
              <a:rPr lang="en-US" sz="1400" dirty="0">
                <a:latin typeface="Courier New" pitchFamily="49" charset="0"/>
              </a:rPr>
              <a:t>  if (n == 0)</a:t>
            </a:r>
          </a:p>
          <a:p>
            <a:pPr>
              <a:lnSpc>
                <a:spcPct val="80000"/>
              </a:lnSpc>
              <a:buFont typeface="Wingdings" pitchFamily="2" charset="2"/>
              <a:buNone/>
            </a:pPr>
            <a:r>
              <a:rPr lang="en-US" sz="1400" dirty="0">
                <a:latin typeface="Courier New" pitchFamily="49" charset="0"/>
              </a:rPr>
              <a:t>    return 1;</a:t>
            </a:r>
          </a:p>
          <a:p>
            <a:pPr>
              <a:lnSpc>
                <a:spcPct val="80000"/>
              </a:lnSpc>
              <a:buFont typeface="Wingdings" pitchFamily="2" charset="2"/>
              <a:buNone/>
            </a:pPr>
            <a:r>
              <a:rPr lang="en-US" sz="1400" dirty="0">
                <a:latin typeface="Courier New" pitchFamily="49" charset="0"/>
              </a:rPr>
              <a:t>  else{</a:t>
            </a:r>
          </a:p>
          <a:p>
            <a:pPr>
              <a:lnSpc>
                <a:spcPct val="80000"/>
              </a:lnSpc>
              <a:buFont typeface="Wingdings" pitchFamily="2" charset="2"/>
              <a:buNone/>
            </a:pPr>
            <a:r>
              <a:rPr lang="en-US" sz="1400" dirty="0">
                <a:latin typeface="Courier New" pitchFamily="49" charset="0"/>
              </a:rPr>
              <a:t>    int t = </a:t>
            </a:r>
            <a:r>
              <a:rPr lang="en-US" sz="1400" b="1" dirty="0">
                <a:latin typeface="Courier New" pitchFamily="49" charset="0"/>
              </a:rPr>
              <a:t>power</a:t>
            </a:r>
            <a:r>
              <a:rPr lang="en-US" sz="1400" dirty="0">
                <a:latin typeface="Courier New" pitchFamily="49" charset="0"/>
              </a:rPr>
              <a:t>(k, n/2);  //if odd, will discard remainder</a:t>
            </a:r>
          </a:p>
          <a:p>
            <a:pPr>
              <a:lnSpc>
                <a:spcPct val="80000"/>
              </a:lnSpc>
              <a:buFont typeface="Wingdings" pitchFamily="2" charset="2"/>
              <a:buNone/>
            </a:pPr>
            <a:r>
              <a:rPr lang="en-US" sz="1400" dirty="0">
                <a:latin typeface="Courier New" pitchFamily="49" charset="0"/>
              </a:rPr>
              <a:t>    if ((n % 2) == 0)</a:t>
            </a:r>
          </a:p>
          <a:p>
            <a:pPr>
              <a:lnSpc>
                <a:spcPct val="80000"/>
              </a:lnSpc>
              <a:buFont typeface="Wingdings" pitchFamily="2" charset="2"/>
              <a:buNone/>
            </a:pPr>
            <a:r>
              <a:rPr lang="en-US" sz="1400" dirty="0">
                <a:latin typeface="Courier New" pitchFamily="49" charset="0"/>
              </a:rPr>
              <a:t>      return t * t;</a:t>
            </a:r>
          </a:p>
          <a:p>
            <a:pPr>
              <a:lnSpc>
                <a:spcPct val="80000"/>
              </a:lnSpc>
              <a:buFont typeface="Wingdings" pitchFamily="2" charset="2"/>
              <a:buNone/>
            </a:pPr>
            <a:r>
              <a:rPr lang="en-US" sz="1400" dirty="0">
                <a:latin typeface="Courier New" pitchFamily="49" charset="0"/>
              </a:rPr>
              <a:t>    else</a:t>
            </a:r>
          </a:p>
          <a:p>
            <a:pPr>
              <a:lnSpc>
                <a:spcPct val="80000"/>
              </a:lnSpc>
              <a:buFont typeface="Wingdings" pitchFamily="2" charset="2"/>
              <a:buNone/>
            </a:pPr>
            <a:r>
              <a:rPr lang="en-US" sz="1400" dirty="0">
                <a:latin typeface="Courier New" pitchFamily="49" charset="0"/>
              </a:rPr>
              <a:t>      return k * t * t;  //extra multiplication to make up</a:t>
            </a:r>
          </a:p>
          <a:p>
            <a:pPr>
              <a:lnSpc>
                <a:spcPct val="80000"/>
              </a:lnSpc>
              <a:buFont typeface="Wingdings" pitchFamily="2" charset="2"/>
              <a:buNone/>
            </a:pPr>
            <a:r>
              <a:rPr lang="en-US" sz="1400" dirty="0">
                <a:latin typeface="Courier New" pitchFamily="49" charset="0"/>
              </a:rPr>
              <a:t>  }</a:t>
            </a:r>
          </a:p>
          <a:p>
            <a:pPr>
              <a:lnSpc>
                <a:spcPct val="80000"/>
              </a:lnSpc>
              <a:buFont typeface="Wingdings" pitchFamily="2" charset="2"/>
              <a:buNone/>
            </a:pPr>
            <a:r>
              <a:rPr lang="en-IE" sz="1400" dirty="0">
                <a:latin typeface="Courier New" pitchFamily="49" charset="0"/>
              </a:rPr>
              <a:t>}</a:t>
            </a:r>
            <a:endParaRPr lang="en-US" sz="1400" dirty="0">
              <a:latin typeface="Courier New" pitchFamily="49" charset="0"/>
            </a:endParaRPr>
          </a:p>
          <a:p>
            <a:endParaRPr lang="en-US" dirty="0"/>
          </a:p>
        </p:txBody>
      </p:sp>
    </p:spTree>
    <p:extLst>
      <p:ext uri="{BB962C8B-B14F-4D97-AF65-F5344CB8AC3E}">
        <p14:creationId xmlns:p14="http://schemas.microsoft.com/office/powerpoint/2010/main" val="927753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1B269FA-D3C9-B59D-BC0C-C341C5DE72A1}"/>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a:t>Mergesort</a:t>
            </a:r>
          </a:p>
        </p:txBody>
      </p:sp>
    </p:spTree>
    <p:extLst>
      <p:ext uri="{BB962C8B-B14F-4D97-AF65-F5344CB8AC3E}">
        <p14:creationId xmlns:p14="http://schemas.microsoft.com/office/powerpoint/2010/main" val="205690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B9D719-22A1-6F83-65E2-0D3582EBCEC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2921B74-2E89-869E-B54B-9A47E056E8A5}"/>
              </a:ext>
            </a:extLst>
          </p:cNvPr>
          <p:cNvSpPr>
            <a:spLocks noGrp="1"/>
          </p:cNvSpPr>
          <p:nvPr>
            <p:ph type="title"/>
          </p:nvPr>
        </p:nvSpPr>
        <p:spPr>
          <a:xfrm>
            <a:off x="718457" y="531278"/>
            <a:ext cx="3211517" cy="5292579"/>
          </a:xfrm>
        </p:spPr>
        <p:txBody>
          <a:bodyPr>
            <a:normAutofit/>
          </a:bodyPr>
          <a:lstStyle/>
          <a:p>
            <a:r>
              <a:rPr lang="en-US">
                <a:solidFill>
                  <a:srgbClr val="FFFFFF"/>
                </a:solidFill>
              </a:rPr>
              <a:t>MErgesort</a:t>
            </a:r>
          </a:p>
        </p:txBody>
      </p:sp>
      <p:sp useBgFill="1">
        <p:nvSpPr>
          <p:cNvPr id="15" name="Freeform: Shape 14">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1651035B-2B71-133E-0689-B1E1849668DB}"/>
              </a:ext>
            </a:extLst>
          </p:cNvPr>
          <p:cNvGraphicFramePr>
            <a:graphicFrameLocks noGrp="1"/>
          </p:cNvGraphicFramePr>
          <p:nvPr>
            <p:ph idx="1"/>
            <p:extLst>
              <p:ext uri="{D42A27DB-BD31-4B8C-83A1-F6EECF244321}">
                <p14:modId xmlns:p14="http://schemas.microsoft.com/office/powerpoint/2010/main" val="2437200275"/>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6379168"/>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2AF0A-3715-36B4-E271-9CCF474E65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8596BB-C8A8-1800-39ED-8F6553579288}"/>
              </a:ext>
            </a:extLst>
          </p:cNvPr>
          <p:cNvSpPr>
            <a:spLocks noGrp="1"/>
          </p:cNvSpPr>
          <p:nvPr>
            <p:ph type="title"/>
          </p:nvPr>
        </p:nvSpPr>
        <p:spPr/>
        <p:txBody>
          <a:bodyPr/>
          <a:lstStyle/>
          <a:p>
            <a:r>
              <a:rPr lang="en-US" b="1" dirty="0">
                <a:latin typeface="Arial" pitchFamily="34" charset="0"/>
                <a:cs typeface="Arial" pitchFamily="34" charset="0"/>
              </a:rPr>
              <a:t>Merge Sort Example</a:t>
            </a:r>
            <a:endParaRPr lang="en-US" dirty="0"/>
          </a:p>
        </p:txBody>
      </p:sp>
      <p:sp>
        <p:nvSpPr>
          <p:cNvPr id="3" name="Content Placeholder 2">
            <a:extLst>
              <a:ext uri="{FF2B5EF4-FFF2-40B4-BE49-F238E27FC236}">
                <a16:creationId xmlns:a16="http://schemas.microsoft.com/office/drawing/2014/main" id="{1FD39D76-C04C-12A6-BE8C-3A02D2676054}"/>
              </a:ext>
            </a:extLst>
          </p:cNvPr>
          <p:cNvSpPr>
            <a:spLocks noGrp="1"/>
          </p:cNvSpPr>
          <p:nvPr>
            <p:ph idx="1"/>
          </p:nvPr>
        </p:nvSpPr>
        <p:spPr/>
        <p:txBody>
          <a:bodyPr/>
          <a:lstStyle/>
          <a:p>
            <a:pPr eaLnBrk="1" hangingPunct="1"/>
            <a:r>
              <a:rPr lang="en-US" sz="1800" dirty="0"/>
              <a:t>The idea of </a:t>
            </a:r>
            <a:r>
              <a:rPr lang="en-US" sz="1800" dirty="0" err="1"/>
              <a:t>mergesort</a:t>
            </a:r>
            <a:r>
              <a:rPr lang="en-US" sz="1800" dirty="0"/>
              <a:t> is to divide an array in half and sort each half</a:t>
            </a:r>
          </a:p>
          <a:p>
            <a:pPr eaLnBrk="1" hangingPunct="1"/>
            <a:endParaRPr lang="en-IE" sz="1800" dirty="0"/>
          </a:p>
          <a:p>
            <a:pPr eaLnBrk="1" hangingPunct="1"/>
            <a:endParaRPr lang="en-IE" sz="1800" dirty="0"/>
          </a:p>
          <a:p>
            <a:pPr eaLnBrk="1" hangingPunct="1"/>
            <a:endParaRPr lang="en-IE" sz="1800" dirty="0"/>
          </a:p>
          <a:p>
            <a:pPr eaLnBrk="1" hangingPunct="1"/>
            <a:r>
              <a:rPr lang="en-IE" sz="1800" dirty="0"/>
              <a:t>They </a:t>
            </a:r>
            <a:r>
              <a:rPr lang="en-IE" sz="1800" b="1" dirty="0"/>
              <a:t>don’</a:t>
            </a:r>
            <a:r>
              <a:rPr lang="en-IE" sz="1800" dirty="0"/>
              <a:t>t have to be the same size!</a:t>
            </a:r>
          </a:p>
          <a:p>
            <a:pPr eaLnBrk="1" hangingPunct="1"/>
            <a:r>
              <a:rPr lang="en-IE" sz="1800" dirty="0"/>
              <a:t>Both halves are </a:t>
            </a:r>
            <a:r>
              <a:rPr lang="en-IE" sz="1800" b="1" i="1" dirty="0"/>
              <a:t>merged</a:t>
            </a:r>
            <a:r>
              <a:rPr lang="en-IE" sz="1800" dirty="0"/>
              <a:t> into a separate workspace array</a:t>
            </a:r>
          </a:p>
          <a:p>
            <a:pPr eaLnBrk="1" hangingPunct="1"/>
            <a:r>
              <a:rPr lang="en-IE" sz="1800" dirty="0"/>
              <a:t>Keeps comparing the lowest number in each of the halves before copying one into a workspace array</a:t>
            </a:r>
            <a:endParaRPr lang="en-US" sz="1800" dirty="0"/>
          </a:p>
          <a:p>
            <a:endParaRPr lang="en-US" dirty="0"/>
          </a:p>
        </p:txBody>
      </p:sp>
      <p:pic>
        <p:nvPicPr>
          <p:cNvPr id="4" name="Picture 7">
            <a:extLst>
              <a:ext uri="{FF2B5EF4-FFF2-40B4-BE49-F238E27FC236}">
                <a16:creationId xmlns:a16="http://schemas.microsoft.com/office/drawing/2014/main" id="{BB0C21D1-6631-3C95-CFC2-D1266D860C2F}"/>
              </a:ext>
            </a:extLst>
          </p:cNvPr>
          <p:cNvPicPr>
            <a:picLocks noChangeAspect="1" noChangeArrowheads="1"/>
          </p:cNvPicPr>
          <p:nvPr/>
        </p:nvPicPr>
        <p:blipFill>
          <a:blip r:embed="rId2" cstate="print"/>
          <a:srcRect/>
          <a:stretch>
            <a:fillRect/>
          </a:stretch>
        </p:blipFill>
        <p:spPr>
          <a:xfrm>
            <a:off x="1283676" y="3065584"/>
            <a:ext cx="2865438" cy="522288"/>
          </a:xfrm>
          <a:prstGeom prst="rect">
            <a:avLst/>
          </a:prstGeom>
          <a:noFill/>
        </p:spPr>
      </p:pic>
      <p:pic>
        <p:nvPicPr>
          <p:cNvPr id="5" name="Picture 4">
            <a:extLst>
              <a:ext uri="{FF2B5EF4-FFF2-40B4-BE49-F238E27FC236}">
                <a16:creationId xmlns:a16="http://schemas.microsoft.com/office/drawing/2014/main" id="{ABF8E442-756E-6647-B416-B6A80A44986F}"/>
              </a:ext>
            </a:extLst>
          </p:cNvPr>
          <p:cNvPicPr>
            <a:picLocks noChangeAspect="1" noChangeArrowheads="1"/>
          </p:cNvPicPr>
          <p:nvPr/>
        </p:nvPicPr>
        <p:blipFill>
          <a:blip r:embed="rId3" cstate="print"/>
          <a:srcRect/>
          <a:stretch>
            <a:fillRect/>
          </a:stretch>
        </p:blipFill>
        <p:spPr>
          <a:xfrm>
            <a:off x="5186975" y="3065584"/>
            <a:ext cx="2855913" cy="539750"/>
          </a:xfrm>
          <a:prstGeom prst="rect">
            <a:avLst/>
          </a:prstGeom>
          <a:noFill/>
        </p:spPr>
      </p:pic>
    </p:spTree>
    <p:extLst>
      <p:ext uri="{BB962C8B-B14F-4D97-AF65-F5344CB8AC3E}">
        <p14:creationId xmlns:p14="http://schemas.microsoft.com/office/powerpoint/2010/main" val="1495311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00246-F9BE-1518-8C9B-B32D7E6FA7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FAE901-3D81-2E85-50CD-2F244AFDA13F}"/>
              </a:ext>
            </a:extLst>
          </p:cNvPr>
          <p:cNvSpPr>
            <a:spLocks noGrp="1"/>
          </p:cNvSpPr>
          <p:nvPr>
            <p:ph type="title"/>
          </p:nvPr>
        </p:nvSpPr>
        <p:spPr/>
        <p:txBody>
          <a:bodyPr/>
          <a:lstStyle/>
          <a:p>
            <a:r>
              <a:rPr kumimoji="0" lang="en-US" sz="3600" b="1" i="0" u="none" strike="noStrike" kern="1200" cap="none" spc="0" normalizeH="0" baseline="0" noProof="0" dirty="0">
                <a:ln>
                  <a:noFill/>
                </a:ln>
                <a:effectLst/>
                <a:uLnTx/>
                <a:uFillTx/>
                <a:latin typeface="Arial" pitchFamily="34" charset="0"/>
                <a:ea typeface="+mj-ea"/>
                <a:cs typeface="Arial" pitchFamily="34" charset="0"/>
              </a:rPr>
              <a:t>Merge Sort Example</a:t>
            </a:r>
            <a:endParaRPr lang="en-US" dirty="0"/>
          </a:p>
        </p:txBody>
      </p:sp>
      <p:sp>
        <p:nvSpPr>
          <p:cNvPr id="3" name="Content Placeholder 2">
            <a:extLst>
              <a:ext uri="{FF2B5EF4-FFF2-40B4-BE49-F238E27FC236}">
                <a16:creationId xmlns:a16="http://schemas.microsoft.com/office/drawing/2014/main" id="{2CE9B71E-511A-94D2-312B-071CA6DAA52A}"/>
              </a:ext>
            </a:extLst>
          </p:cNvPr>
          <p:cNvSpPr>
            <a:spLocks noGrp="1"/>
          </p:cNvSpPr>
          <p:nvPr>
            <p:ph idx="1"/>
          </p:nvPr>
        </p:nvSpPr>
        <p:spPr>
          <a:xfrm>
            <a:off x="685800" y="1797051"/>
            <a:ext cx="10131425" cy="448733"/>
          </a:xfrm>
        </p:spPr>
        <p:txBody>
          <a:bodyPr/>
          <a:lstStyle/>
          <a:p>
            <a:r>
              <a:rPr lang="en-US" sz="1800" dirty="0"/>
              <a:t>Merge the two sorted arrays into a single sorted array </a:t>
            </a:r>
          </a:p>
        </p:txBody>
      </p:sp>
      <p:pic>
        <p:nvPicPr>
          <p:cNvPr id="4" name="Picture 3">
            <a:extLst>
              <a:ext uri="{FF2B5EF4-FFF2-40B4-BE49-F238E27FC236}">
                <a16:creationId xmlns:a16="http://schemas.microsoft.com/office/drawing/2014/main" id="{79E2FA45-D22D-DCE0-2766-2AE78C85C10E}"/>
              </a:ext>
            </a:extLst>
          </p:cNvPr>
          <p:cNvPicPr>
            <a:picLocks noChangeAspect="1" noChangeArrowheads="1"/>
          </p:cNvPicPr>
          <p:nvPr/>
        </p:nvPicPr>
        <p:blipFill>
          <a:blip r:embed="rId2" cstate="print"/>
          <a:srcRect/>
          <a:stretch>
            <a:fillRect/>
          </a:stretch>
        </p:blipFill>
        <p:spPr>
          <a:xfrm>
            <a:off x="1049215" y="2796298"/>
            <a:ext cx="3498850" cy="3657600"/>
          </a:xfrm>
          <a:prstGeom prst="rect">
            <a:avLst/>
          </a:prstGeom>
          <a:noFill/>
        </p:spPr>
      </p:pic>
      <p:pic>
        <p:nvPicPr>
          <p:cNvPr id="5" name="Picture 6">
            <a:extLst>
              <a:ext uri="{FF2B5EF4-FFF2-40B4-BE49-F238E27FC236}">
                <a16:creationId xmlns:a16="http://schemas.microsoft.com/office/drawing/2014/main" id="{1955D3E5-B695-B90A-FD50-67E41C24965C}"/>
              </a:ext>
            </a:extLst>
          </p:cNvPr>
          <p:cNvPicPr>
            <a:picLocks noChangeAspect="1" noChangeArrowheads="1"/>
          </p:cNvPicPr>
          <p:nvPr/>
        </p:nvPicPr>
        <p:blipFill>
          <a:blip r:embed="rId3" cstate="print"/>
          <a:srcRect/>
          <a:stretch>
            <a:fillRect/>
          </a:stretch>
        </p:blipFill>
        <p:spPr>
          <a:xfrm>
            <a:off x="7397751" y="2796298"/>
            <a:ext cx="3419475" cy="3657600"/>
          </a:xfrm>
          <a:prstGeom prst="rect">
            <a:avLst/>
          </a:prstGeom>
          <a:noFill/>
        </p:spPr>
      </p:pic>
      <p:sp>
        <p:nvSpPr>
          <p:cNvPr id="6" name="Text Box 7">
            <a:extLst>
              <a:ext uri="{FF2B5EF4-FFF2-40B4-BE49-F238E27FC236}">
                <a16:creationId xmlns:a16="http://schemas.microsoft.com/office/drawing/2014/main" id="{8CB1307A-9F07-EE8B-0EEA-92CF80AA0E1D}"/>
              </a:ext>
            </a:extLst>
          </p:cNvPr>
          <p:cNvSpPr txBox="1">
            <a:spLocks noChangeArrowheads="1"/>
          </p:cNvSpPr>
          <p:nvPr/>
        </p:nvSpPr>
        <p:spPr bwMode="auto">
          <a:xfrm>
            <a:off x="8002588" y="1867429"/>
            <a:ext cx="2209800" cy="396875"/>
          </a:xfrm>
          <a:prstGeom prst="rect">
            <a:avLst/>
          </a:prstGeom>
          <a:noFill/>
          <a:ln w="9525">
            <a:noFill/>
            <a:miter lim="800000"/>
            <a:headEnd/>
            <a:tailEnd/>
          </a:ln>
        </p:spPr>
        <p:txBody>
          <a:bodyPr>
            <a:spAutoFit/>
          </a:bodyPr>
          <a:lstStyle/>
          <a:p>
            <a:pPr>
              <a:spcBef>
                <a:spcPct val="50000"/>
              </a:spcBef>
            </a:pPr>
            <a:r>
              <a:rPr lang="en-IE" dirty="0"/>
              <a:t>Workspace array</a:t>
            </a:r>
            <a:endParaRPr lang="en-US" dirty="0"/>
          </a:p>
        </p:txBody>
      </p:sp>
      <p:pic>
        <p:nvPicPr>
          <p:cNvPr id="7" name="Picture 7">
            <a:extLst>
              <a:ext uri="{FF2B5EF4-FFF2-40B4-BE49-F238E27FC236}">
                <a16:creationId xmlns:a16="http://schemas.microsoft.com/office/drawing/2014/main" id="{11BD4E36-0690-9DC0-B166-54D6BFDCEB09}"/>
              </a:ext>
            </a:extLst>
          </p:cNvPr>
          <p:cNvPicPr>
            <a:picLocks noChangeAspect="1" noChangeArrowheads="1"/>
          </p:cNvPicPr>
          <p:nvPr/>
        </p:nvPicPr>
        <p:blipFill>
          <a:blip r:embed="rId4" cstate="print"/>
          <a:srcRect/>
          <a:stretch>
            <a:fillRect/>
          </a:stretch>
        </p:blipFill>
        <p:spPr>
          <a:xfrm>
            <a:off x="1049215" y="2483259"/>
            <a:ext cx="1717431" cy="313039"/>
          </a:xfrm>
          <a:prstGeom prst="rect">
            <a:avLst/>
          </a:prstGeom>
          <a:noFill/>
        </p:spPr>
      </p:pic>
      <p:pic>
        <p:nvPicPr>
          <p:cNvPr id="8" name="Picture 7">
            <a:extLst>
              <a:ext uri="{FF2B5EF4-FFF2-40B4-BE49-F238E27FC236}">
                <a16:creationId xmlns:a16="http://schemas.microsoft.com/office/drawing/2014/main" id="{DAE95FE9-A1BD-A7B0-694A-63C434C4CB1D}"/>
              </a:ext>
            </a:extLst>
          </p:cNvPr>
          <p:cNvPicPr>
            <a:picLocks noChangeAspect="1" noChangeArrowheads="1"/>
          </p:cNvPicPr>
          <p:nvPr/>
        </p:nvPicPr>
        <p:blipFill>
          <a:blip r:embed="rId5" cstate="print"/>
          <a:srcRect/>
          <a:stretch>
            <a:fillRect/>
          </a:stretch>
        </p:blipFill>
        <p:spPr>
          <a:xfrm>
            <a:off x="2766646" y="2471714"/>
            <a:ext cx="1717431" cy="324584"/>
          </a:xfrm>
          <a:prstGeom prst="rect">
            <a:avLst/>
          </a:prstGeom>
          <a:noFill/>
        </p:spPr>
      </p:pic>
    </p:spTree>
    <p:extLst>
      <p:ext uri="{BB962C8B-B14F-4D97-AF65-F5344CB8AC3E}">
        <p14:creationId xmlns:p14="http://schemas.microsoft.com/office/powerpoint/2010/main" val="30386591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9689F-6571-6569-3C6A-6BE97B4DDD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5446C2-94BF-6BB0-332B-67C317B8F779}"/>
              </a:ext>
            </a:extLst>
          </p:cNvPr>
          <p:cNvSpPr>
            <a:spLocks noGrp="1"/>
          </p:cNvSpPr>
          <p:nvPr>
            <p:ph type="title"/>
          </p:nvPr>
        </p:nvSpPr>
        <p:spPr/>
        <p:txBody>
          <a:bodyPr/>
          <a:lstStyle/>
          <a:p>
            <a:r>
              <a:rPr lang="en-US" dirty="0"/>
              <a:t>Merge example</a:t>
            </a:r>
          </a:p>
        </p:txBody>
      </p:sp>
      <p:sp>
        <p:nvSpPr>
          <p:cNvPr id="3" name="Content Placeholder 2">
            <a:extLst>
              <a:ext uri="{FF2B5EF4-FFF2-40B4-BE49-F238E27FC236}">
                <a16:creationId xmlns:a16="http://schemas.microsoft.com/office/drawing/2014/main" id="{98B2DD33-1704-C78B-FCA9-764D08C4062B}"/>
              </a:ext>
            </a:extLst>
          </p:cNvPr>
          <p:cNvSpPr>
            <a:spLocks noGrp="1"/>
          </p:cNvSpPr>
          <p:nvPr>
            <p:ph idx="1"/>
          </p:nvPr>
        </p:nvSpPr>
        <p:spPr/>
        <p:txBody>
          <a:bodyPr>
            <a:normAutofit fontScale="62500" lnSpcReduction="20000"/>
          </a:bodyPr>
          <a:lstStyle/>
          <a:p>
            <a:pPr eaLnBrk="1" hangingPunct="1">
              <a:lnSpc>
                <a:spcPct val="90000"/>
              </a:lnSpc>
              <a:buFont typeface="Wingdings" pitchFamily="2" charset="2"/>
              <a:buNone/>
            </a:pPr>
            <a:r>
              <a:rPr lang="en-US" sz="2400" dirty="0">
                <a:solidFill>
                  <a:srgbClr val="DF0601"/>
                </a:solidFill>
                <a:latin typeface="Arial Unicode MS" pitchFamily="34" charset="-128"/>
              </a:rPr>
              <a:t>Here are two lists to be merged:</a:t>
            </a:r>
            <a:r>
              <a:rPr lang="en-US" sz="2400" dirty="0">
                <a:latin typeface="Arial Unicode MS" pitchFamily="34" charset="-128"/>
              </a:rPr>
              <a:t> </a:t>
            </a:r>
          </a:p>
          <a:p>
            <a:pPr lvl="1" eaLnBrk="1" hangingPunct="1">
              <a:lnSpc>
                <a:spcPct val="90000"/>
              </a:lnSpc>
              <a:buFont typeface="Wingdings" pitchFamily="2" charset="2"/>
              <a:buNone/>
            </a:pPr>
            <a:r>
              <a:rPr lang="en-US" sz="2000" b="1" dirty="0">
                <a:latin typeface="Arial Unicode MS" pitchFamily="34" charset="-128"/>
              </a:rPr>
              <a:t>First: 	(12, 16, 17, 20, 21, 27) </a:t>
            </a:r>
          </a:p>
          <a:p>
            <a:pPr lvl="1" eaLnBrk="1" hangingPunct="1">
              <a:lnSpc>
                <a:spcPct val="90000"/>
              </a:lnSpc>
              <a:buFont typeface="Wingdings" pitchFamily="2" charset="2"/>
              <a:buNone/>
            </a:pPr>
            <a:r>
              <a:rPr lang="en-US" sz="2000" b="1" dirty="0">
                <a:latin typeface="Arial Unicode MS" pitchFamily="34" charset="-128"/>
              </a:rPr>
              <a:t>Second: 	(9, 10, 11, 12, 19)</a:t>
            </a:r>
          </a:p>
          <a:p>
            <a:pPr lvl="1" eaLnBrk="1" hangingPunct="1">
              <a:lnSpc>
                <a:spcPct val="90000"/>
              </a:lnSpc>
              <a:buFont typeface="Wingdings" pitchFamily="2" charset="2"/>
              <a:buNone/>
            </a:pPr>
            <a:endParaRPr lang="en-US" sz="2000" b="1" dirty="0">
              <a:latin typeface="Arial Unicode MS" pitchFamily="34" charset="-128"/>
            </a:endParaRPr>
          </a:p>
          <a:p>
            <a:pPr eaLnBrk="1" hangingPunct="1">
              <a:lnSpc>
                <a:spcPct val="90000"/>
              </a:lnSpc>
              <a:buFont typeface="Wingdings" pitchFamily="2" charset="2"/>
              <a:buNone/>
            </a:pPr>
            <a:r>
              <a:rPr lang="en-US" sz="2400" dirty="0">
                <a:solidFill>
                  <a:srgbClr val="DF0601"/>
                </a:solidFill>
                <a:latin typeface="Arial Unicode MS" pitchFamily="34" charset="-128"/>
              </a:rPr>
              <a:t>Checkout </a:t>
            </a:r>
            <a:r>
              <a:rPr lang="en-US" sz="2400" b="1" dirty="0">
                <a:solidFill>
                  <a:srgbClr val="DF0601"/>
                </a:solidFill>
                <a:latin typeface="Arial Unicode MS" pitchFamily="34" charset="-128"/>
              </a:rPr>
              <a:t>12</a:t>
            </a:r>
            <a:r>
              <a:rPr lang="en-US" sz="2400" dirty="0">
                <a:solidFill>
                  <a:srgbClr val="DF0601"/>
                </a:solidFill>
                <a:latin typeface="Arial Unicode MS" pitchFamily="34" charset="-128"/>
              </a:rPr>
              <a:t> and </a:t>
            </a:r>
            <a:r>
              <a:rPr lang="en-US" sz="2400" b="1" dirty="0">
                <a:solidFill>
                  <a:srgbClr val="DF0601"/>
                </a:solidFill>
                <a:latin typeface="Arial Unicode MS" pitchFamily="34" charset="-128"/>
              </a:rPr>
              <a:t>9</a:t>
            </a:r>
          </a:p>
          <a:p>
            <a:pPr lvl="1" eaLnBrk="1" hangingPunct="1">
              <a:lnSpc>
                <a:spcPct val="90000"/>
              </a:lnSpc>
              <a:buFont typeface="Wingdings" pitchFamily="2" charset="2"/>
              <a:buNone/>
            </a:pPr>
            <a:r>
              <a:rPr lang="en-US" sz="2000" b="1" dirty="0">
                <a:latin typeface="Arial Unicode MS" pitchFamily="34" charset="-128"/>
              </a:rPr>
              <a:t>First: 		(12, 16, 17, 20, 21, 27) </a:t>
            </a:r>
          </a:p>
          <a:p>
            <a:pPr lvl="1" eaLnBrk="1" hangingPunct="1">
              <a:lnSpc>
                <a:spcPct val="90000"/>
              </a:lnSpc>
              <a:buFont typeface="Wingdings" pitchFamily="2" charset="2"/>
              <a:buNone/>
            </a:pPr>
            <a:r>
              <a:rPr lang="en-US" sz="2000" b="1" dirty="0">
                <a:latin typeface="Arial Unicode MS" pitchFamily="34" charset="-128"/>
              </a:rPr>
              <a:t>Second: 		(10, 11, 12, 19)</a:t>
            </a:r>
          </a:p>
          <a:p>
            <a:pPr lvl="1" eaLnBrk="1" hangingPunct="1">
              <a:lnSpc>
                <a:spcPct val="90000"/>
              </a:lnSpc>
              <a:buFont typeface="Wingdings" pitchFamily="2" charset="2"/>
              <a:buNone/>
            </a:pPr>
            <a:r>
              <a:rPr lang="en-US" sz="2000" b="1" dirty="0">
                <a:latin typeface="Arial Unicode MS" pitchFamily="34" charset="-128"/>
              </a:rPr>
              <a:t>Workspace: 	(9)</a:t>
            </a:r>
          </a:p>
          <a:p>
            <a:pPr lvl="1" eaLnBrk="1" hangingPunct="1">
              <a:lnSpc>
                <a:spcPct val="90000"/>
              </a:lnSpc>
              <a:buFont typeface="Wingdings" pitchFamily="2" charset="2"/>
              <a:buNone/>
            </a:pPr>
            <a:endParaRPr lang="en-US" sz="2000" b="1" dirty="0">
              <a:latin typeface="Arial Unicode MS" pitchFamily="34" charset="-128"/>
            </a:endParaRPr>
          </a:p>
          <a:p>
            <a:pPr eaLnBrk="1" hangingPunct="1">
              <a:lnSpc>
                <a:spcPct val="90000"/>
              </a:lnSpc>
              <a:buFont typeface="Wingdings" pitchFamily="2" charset="2"/>
              <a:buNone/>
            </a:pPr>
            <a:r>
              <a:rPr lang="en-US" sz="2400" dirty="0">
                <a:solidFill>
                  <a:srgbClr val="DF0601"/>
                </a:solidFill>
                <a:latin typeface="Arial Unicode MS" pitchFamily="34" charset="-128"/>
              </a:rPr>
              <a:t>Checkout </a:t>
            </a:r>
            <a:r>
              <a:rPr lang="en-US" sz="2400" b="1" dirty="0">
                <a:solidFill>
                  <a:srgbClr val="DF0601"/>
                </a:solidFill>
                <a:latin typeface="Arial Unicode MS" pitchFamily="34" charset="-128"/>
              </a:rPr>
              <a:t>12</a:t>
            </a:r>
            <a:r>
              <a:rPr lang="en-US" sz="2400" dirty="0">
                <a:solidFill>
                  <a:srgbClr val="DF0601"/>
                </a:solidFill>
                <a:latin typeface="Arial Unicode MS" pitchFamily="34" charset="-128"/>
              </a:rPr>
              <a:t> and </a:t>
            </a:r>
            <a:r>
              <a:rPr lang="en-US" sz="2400" b="1" dirty="0">
                <a:solidFill>
                  <a:srgbClr val="DF0601"/>
                </a:solidFill>
                <a:latin typeface="Arial Unicode MS" pitchFamily="34" charset="-128"/>
              </a:rPr>
              <a:t>10</a:t>
            </a:r>
          </a:p>
          <a:p>
            <a:pPr lvl="1" eaLnBrk="1" hangingPunct="1">
              <a:lnSpc>
                <a:spcPct val="90000"/>
              </a:lnSpc>
              <a:buFont typeface="Wingdings" pitchFamily="2" charset="2"/>
              <a:buNone/>
            </a:pPr>
            <a:r>
              <a:rPr lang="en-US" sz="2000" b="1" dirty="0">
                <a:latin typeface="Arial Unicode MS" pitchFamily="34" charset="-128"/>
              </a:rPr>
              <a:t>First: 		(12, 16, 17, 20, 21, 27) </a:t>
            </a:r>
          </a:p>
          <a:p>
            <a:pPr lvl="1" eaLnBrk="1" hangingPunct="1">
              <a:lnSpc>
                <a:spcPct val="90000"/>
              </a:lnSpc>
              <a:buFont typeface="Wingdings" pitchFamily="2" charset="2"/>
              <a:buNone/>
            </a:pPr>
            <a:r>
              <a:rPr lang="en-US" sz="2000" b="1" dirty="0">
                <a:latin typeface="Arial Unicode MS" pitchFamily="34" charset="-128"/>
              </a:rPr>
              <a:t>Second: 		(11, 12, 19)</a:t>
            </a:r>
          </a:p>
          <a:p>
            <a:pPr lvl="1" eaLnBrk="1" hangingPunct="1">
              <a:lnSpc>
                <a:spcPct val="90000"/>
              </a:lnSpc>
              <a:buFont typeface="Wingdings" pitchFamily="2" charset="2"/>
              <a:buNone/>
            </a:pPr>
            <a:r>
              <a:rPr lang="en-US" sz="2000" b="1" dirty="0">
                <a:latin typeface="Arial Unicode MS" pitchFamily="34" charset="-128"/>
              </a:rPr>
              <a:t>Workspace: 	(9, 10) </a:t>
            </a:r>
          </a:p>
        </p:txBody>
      </p:sp>
    </p:spTree>
    <p:extLst>
      <p:ext uri="{BB962C8B-B14F-4D97-AF65-F5344CB8AC3E}">
        <p14:creationId xmlns:p14="http://schemas.microsoft.com/office/powerpoint/2010/main" val="2289530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7BF71-6D42-8331-F72C-65CB58FD25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52CC15-1CFC-FCF1-E2D2-9501BB7D772F}"/>
              </a:ext>
            </a:extLst>
          </p:cNvPr>
          <p:cNvSpPr>
            <a:spLocks noGrp="1"/>
          </p:cNvSpPr>
          <p:nvPr>
            <p:ph type="title"/>
          </p:nvPr>
        </p:nvSpPr>
        <p:spPr/>
        <p:txBody>
          <a:bodyPr/>
          <a:lstStyle/>
          <a:p>
            <a:r>
              <a:rPr lang="en-US" dirty="0"/>
              <a:t>What happens?</a:t>
            </a:r>
          </a:p>
        </p:txBody>
      </p:sp>
      <p:sp>
        <p:nvSpPr>
          <p:cNvPr id="3" name="Content Placeholder 2">
            <a:extLst>
              <a:ext uri="{FF2B5EF4-FFF2-40B4-BE49-F238E27FC236}">
                <a16:creationId xmlns:a16="http://schemas.microsoft.com/office/drawing/2014/main" id="{7C44222C-7741-E814-A0F6-742944476F51}"/>
              </a:ext>
            </a:extLst>
          </p:cNvPr>
          <p:cNvSpPr>
            <a:spLocks noGrp="1"/>
          </p:cNvSpPr>
          <p:nvPr>
            <p:ph idx="1"/>
          </p:nvPr>
        </p:nvSpPr>
        <p:spPr/>
        <p:txBody>
          <a:bodyPr>
            <a:normAutofit/>
          </a:bodyPr>
          <a:lstStyle/>
          <a:p>
            <a:pPr marL="0" indent="0" algn="ctr">
              <a:buNone/>
            </a:pPr>
            <a:r>
              <a:rPr lang="en-IE" dirty="0"/>
              <a:t>As you’d expect, the main method calls </a:t>
            </a:r>
            <a:r>
              <a:rPr lang="en-IE" i="1" dirty="0" err="1"/>
              <a:t>copyMethod</a:t>
            </a:r>
            <a:r>
              <a:rPr lang="en-IE" dirty="0"/>
              <a:t>(), which prints out “Copy of a” and calls </a:t>
            </a:r>
            <a:r>
              <a:rPr lang="en-IE" i="1" dirty="0" err="1"/>
              <a:t>copyMethod</a:t>
            </a:r>
            <a:r>
              <a:rPr lang="en-IE" dirty="0"/>
              <a:t>(), which prints out “Copy of a “ and calls </a:t>
            </a:r>
            <a:r>
              <a:rPr lang="en-IE" i="1" dirty="0" err="1"/>
              <a:t>copyMethod</a:t>
            </a:r>
            <a:r>
              <a:rPr lang="en-IE" dirty="0"/>
              <a:t>(), which prints out “Copy of a” and calls </a:t>
            </a:r>
            <a:r>
              <a:rPr lang="en-IE" i="1" dirty="0" err="1"/>
              <a:t>copyMethod</a:t>
            </a:r>
            <a:r>
              <a:rPr lang="en-IE" dirty="0"/>
              <a:t>(), which prints out “Copy of a “ and calls </a:t>
            </a:r>
            <a:r>
              <a:rPr lang="en-IE" i="1" dirty="0" err="1"/>
              <a:t>copyMethod</a:t>
            </a:r>
            <a:r>
              <a:rPr lang="en-IE" dirty="0"/>
              <a:t>(), which prints out “Copy of a” and calls </a:t>
            </a:r>
            <a:r>
              <a:rPr lang="en-IE" i="1" dirty="0" err="1"/>
              <a:t>copyMethod</a:t>
            </a:r>
            <a:r>
              <a:rPr lang="en-IE" dirty="0"/>
              <a:t>(), which prints out “Copy of a “ and calls </a:t>
            </a:r>
            <a:r>
              <a:rPr lang="en-IE" i="1" dirty="0" err="1"/>
              <a:t>copyMethod</a:t>
            </a:r>
            <a:r>
              <a:rPr lang="en-IE" dirty="0"/>
              <a:t>(), which prints out “Copy of a” and calls </a:t>
            </a:r>
            <a:r>
              <a:rPr lang="en-IE" i="1" dirty="0" err="1"/>
              <a:t>copyMethod</a:t>
            </a:r>
            <a:r>
              <a:rPr lang="en-IE" dirty="0"/>
              <a:t>(), which prints out “Copy of a “ and calls </a:t>
            </a:r>
            <a:r>
              <a:rPr lang="en-IE" i="1" dirty="0" err="1"/>
              <a:t>copyMethod</a:t>
            </a:r>
            <a:r>
              <a:rPr lang="en-IE" dirty="0"/>
              <a:t>(), which prints out “Copy of a” and calls </a:t>
            </a:r>
            <a:r>
              <a:rPr lang="en-IE" i="1" dirty="0" err="1"/>
              <a:t>copyMethod</a:t>
            </a:r>
            <a:r>
              <a:rPr lang="en-IE" dirty="0"/>
              <a:t>(), which prints out “Copy of a “ and calls </a:t>
            </a:r>
            <a:r>
              <a:rPr lang="en-IE" i="1" dirty="0" err="1"/>
              <a:t>copyMethod</a:t>
            </a:r>
            <a:r>
              <a:rPr lang="en-IE" dirty="0"/>
              <a:t>()…..</a:t>
            </a:r>
          </a:p>
          <a:p>
            <a:pPr marL="457200" indent="-457200" algn="ctr"/>
            <a:endParaRPr lang="en-IE" dirty="0"/>
          </a:p>
          <a:p>
            <a:pPr marL="457200" indent="-457200" algn="ctr"/>
            <a:r>
              <a:rPr lang="en-IE" dirty="0"/>
              <a:t>…until the program crashes!</a:t>
            </a:r>
          </a:p>
          <a:p>
            <a:endParaRPr lang="en-US" dirty="0"/>
          </a:p>
        </p:txBody>
      </p:sp>
    </p:spTree>
    <p:extLst>
      <p:ext uri="{BB962C8B-B14F-4D97-AF65-F5344CB8AC3E}">
        <p14:creationId xmlns:p14="http://schemas.microsoft.com/office/powerpoint/2010/main" val="7220166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02791-E92C-80DA-2D03-2DFFF05AC4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5541CC-86E6-4D2D-2A8F-597C94043946}"/>
              </a:ext>
            </a:extLst>
          </p:cNvPr>
          <p:cNvSpPr>
            <a:spLocks noGrp="1"/>
          </p:cNvSpPr>
          <p:nvPr>
            <p:ph type="title"/>
          </p:nvPr>
        </p:nvSpPr>
        <p:spPr/>
        <p:txBody>
          <a:bodyPr/>
          <a:lstStyle/>
          <a:p>
            <a:r>
              <a:rPr lang="en-US" dirty="0"/>
              <a:t>Merge example</a:t>
            </a:r>
          </a:p>
        </p:txBody>
      </p:sp>
      <p:sp>
        <p:nvSpPr>
          <p:cNvPr id="3" name="Content Placeholder 2">
            <a:extLst>
              <a:ext uri="{FF2B5EF4-FFF2-40B4-BE49-F238E27FC236}">
                <a16:creationId xmlns:a16="http://schemas.microsoft.com/office/drawing/2014/main" id="{3266DD4F-A677-7FFB-556D-27B7D81A2077}"/>
              </a:ext>
            </a:extLst>
          </p:cNvPr>
          <p:cNvSpPr>
            <a:spLocks noGrp="1"/>
          </p:cNvSpPr>
          <p:nvPr>
            <p:ph idx="1"/>
          </p:nvPr>
        </p:nvSpPr>
        <p:spPr/>
        <p:txBody>
          <a:bodyPr>
            <a:normAutofit fontScale="92500" lnSpcReduction="20000"/>
          </a:bodyPr>
          <a:lstStyle/>
          <a:p>
            <a:pPr eaLnBrk="1" hangingPunct="1">
              <a:buFont typeface="Wingdings" pitchFamily="2" charset="2"/>
              <a:buNone/>
            </a:pPr>
            <a:r>
              <a:rPr lang="en-US" sz="2400" dirty="0">
                <a:solidFill>
                  <a:srgbClr val="DF0601"/>
                </a:solidFill>
                <a:latin typeface="Arial Unicode MS" pitchFamily="34" charset="-128"/>
              </a:rPr>
              <a:t>Checkout </a:t>
            </a:r>
            <a:r>
              <a:rPr lang="en-US" sz="2400" b="1" dirty="0">
                <a:solidFill>
                  <a:srgbClr val="DF0601"/>
                </a:solidFill>
                <a:latin typeface="Arial Unicode MS" pitchFamily="34" charset="-128"/>
              </a:rPr>
              <a:t>12</a:t>
            </a:r>
            <a:r>
              <a:rPr lang="en-US" sz="2400" dirty="0">
                <a:solidFill>
                  <a:srgbClr val="DF0601"/>
                </a:solidFill>
                <a:latin typeface="Arial Unicode MS" pitchFamily="34" charset="-128"/>
              </a:rPr>
              <a:t> and </a:t>
            </a:r>
            <a:r>
              <a:rPr lang="en-US" sz="2400" b="1" dirty="0">
                <a:solidFill>
                  <a:srgbClr val="DF0601"/>
                </a:solidFill>
                <a:latin typeface="Arial Unicode MS" pitchFamily="34" charset="-128"/>
              </a:rPr>
              <a:t>11</a:t>
            </a:r>
          </a:p>
          <a:p>
            <a:pPr lvl="1" eaLnBrk="1" hangingPunct="1">
              <a:buFont typeface="Wingdings" pitchFamily="2" charset="2"/>
              <a:buNone/>
            </a:pPr>
            <a:r>
              <a:rPr lang="en-US" sz="2000" b="1" dirty="0">
                <a:latin typeface="Arial Unicode MS" pitchFamily="34" charset="-128"/>
              </a:rPr>
              <a:t>First: 		(12, 16, 17, 20, 21, 27) </a:t>
            </a:r>
          </a:p>
          <a:p>
            <a:pPr lvl="1" eaLnBrk="1" hangingPunct="1">
              <a:buFont typeface="Wingdings" pitchFamily="2" charset="2"/>
              <a:buNone/>
            </a:pPr>
            <a:r>
              <a:rPr lang="en-US" sz="2000" b="1" dirty="0">
                <a:latin typeface="Arial Unicode MS" pitchFamily="34" charset="-128"/>
              </a:rPr>
              <a:t>Second: 		(12, 19)</a:t>
            </a:r>
          </a:p>
          <a:p>
            <a:pPr lvl="1" eaLnBrk="1" hangingPunct="1">
              <a:buFont typeface="Wingdings" pitchFamily="2" charset="2"/>
              <a:buNone/>
            </a:pPr>
            <a:r>
              <a:rPr lang="en-US" sz="2000" b="1" dirty="0">
                <a:latin typeface="Arial Unicode MS" pitchFamily="34" charset="-128"/>
              </a:rPr>
              <a:t>Workspace: 	 (9, 10, 11)</a:t>
            </a:r>
          </a:p>
          <a:p>
            <a:pPr lvl="1" eaLnBrk="1" hangingPunct="1">
              <a:buFont typeface="Wingdings" pitchFamily="2" charset="2"/>
              <a:buNone/>
            </a:pPr>
            <a:endParaRPr lang="en-US" sz="2000" b="1" dirty="0">
              <a:latin typeface="Arial Unicode MS" pitchFamily="34" charset="-128"/>
            </a:endParaRPr>
          </a:p>
          <a:p>
            <a:pPr eaLnBrk="1" hangingPunct="1">
              <a:buFont typeface="Wingdings" pitchFamily="2" charset="2"/>
              <a:buNone/>
            </a:pPr>
            <a:r>
              <a:rPr lang="en-US" sz="2400" dirty="0">
                <a:solidFill>
                  <a:srgbClr val="DF0601"/>
                </a:solidFill>
                <a:latin typeface="Arial Unicode MS" pitchFamily="34" charset="-128"/>
              </a:rPr>
              <a:t>Checkout </a:t>
            </a:r>
            <a:r>
              <a:rPr lang="en-US" sz="2400" b="1" dirty="0">
                <a:solidFill>
                  <a:srgbClr val="DF0601"/>
                </a:solidFill>
                <a:latin typeface="Arial Unicode MS" pitchFamily="34" charset="-128"/>
              </a:rPr>
              <a:t>12</a:t>
            </a:r>
            <a:r>
              <a:rPr lang="en-US" sz="2400" dirty="0">
                <a:solidFill>
                  <a:srgbClr val="DF0601"/>
                </a:solidFill>
                <a:latin typeface="Arial Unicode MS" pitchFamily="34" charset="-128"/>
              </a:rPr>
              <a:t> and </a:t>
            </a:r>
            <a:r>
              <a:rPr lang="en-US" sz="2400" b="1" dirty="0">
                <a:solidFill>
                  <a:srgbClr val="DF0601"/>
                </a:solidFill>
                <a:latin typeface="Arial Unicode MS" pitchFamily="34" charset="-128"/>
              </a:rPr>
              <a:t>12</a:t>
            </a:r>
          </a:p>
          <a:p>
            <a:pPr lvl="1" eaLnBrk="1" hangingPunct="1">
              <a:buFont typeface="Wingdings" pitchFamily="2" charset="2"/>
              <a:buNone/>
            </a:pPr>
            <a:r>
              <a:rPr lang="en-US" sz="2000" b="1" dirty="0">
                <a:latin typeface="Arial Unicode MS" pitchFamily="34" charset="-128"/>
              </a:rPr>
              <a:t>First: 		(16, 17, 20, 21, 27) </a:t>
            </a:r>
          </a:p>
          <a:p>
            <a:pPr lvl="1" eaLnBrk="1" hangingPunct="1">
              <a:buFont typeface="Wingdings" pitchFamily="2" charset="2"/>
              <a:buNone/>
            </a:pPr>
            <a:r>
              <a:rPr lang="en-US" sz="2000" b="1" dirty="0">
                <a:latin typeface="Arial Unicode MS" pitchFamily="34" charset="-128"/>
              </a:rPr>
              <a:t>Second: 		(12, 19)</a:t>
            </a:r>
          </a:p>
          <a:p>
            <a:pPr lvl="1" eaLnBrk="1" hangingPunct="1">
              <a:buFont typeface="Wingdings" pitchFamily="2" charset="2"/>
              <a:buNone/>
            </a:pPr>
            <a:r>
              <a:rPr lang="en-US" sz="2000" b="1" dirty="0">
                <a:latin typeface="Arial Unicode MS" pitchFamily="34" charset="-128"/>
              </a:rPr>
              <a:t>Workspace: 	(9, 10, 11, 12)</a:t>
            </a:r>
          </a:p>
          <a:p>
            <a:endParaRPr lang="en-US" dirty="0"/>
          </a:p>
        </p:txBody>
      </p:sp>
    </p:spTree>
    <p:extLst>
      <p:ext uri="{BB962C8B-B14F-4D97-AF65-F5344CB8AC3E}">
        <p14:creationId xmlns:p14="http://schemas.microsoft.com/office/powerpoint/2010/main" val="30870468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648AA-573D-ADD7-5891-20FC44407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B0754E-EB6D-E8D7-9E69-207868DD2029}"/>
              </a:ext>
            </a:extLst>
          </p:cNvPr>
          <p:cNvSpPr>
            <a:spLocks noGrp="1"/>
          </p:cNvSpPr>
          <p:nvPr>
            <p:ph type="title"/>
          </p:nvPr>
        </p:nvSpPr>
        <p:spPr/>
        <p:txBody>
          <a:bodyPr/>
          <a:lstStyle/>
          <a:p>
            <a:r>
              <a:rPr lang="en-US" dirty="0"/>
              <a:t>Merge example</a:t>
            </a:r>
          </a:p>
        </p:txBody>
      </p:sp>
      <p:sp>
        <p:nvSpPr>
          <p:cNvPr id="3" name="Content Placeholder 2">
            <a:extLst>
              <a:ext uri="{FF2B5EF4-FFF2-40B4-BE49-F238E27FC236}">
                <a16:creationId xmlns:a16="http://schemas.microsoft.com/office/drawing/2014/main" id="{65331EB8-AA4A-574F-F858-010F13F1F6EC}"/>
              </a:ext>
            </a:extLst>
          </p:cNvPr>
          <p:cNvSpPr>
            <a:spLocks noGrp="1"/>
          </p:cNvSpPr>
          <p:nvPr>
            <p:ph idx="1"/>
          </p:nvPr>
        </p:nvSpPr>
        <p:spPr/>
        <p:txBody>
          <a:bodyPr>
            <a:normAutofit fontScale="92500" lnSpcReduction="20000"/>
          </a:bodyPr>
          <a:lstStyle/>
          <a:p>
            <a:pPr eaLnBrk="1" hangingPunct="1">
              <a:buFont typeface="Wingdings" pitchFamily="2" charset="2"/>
              <a:buNone/>
            </a:pPr>
            <a:r>
              <a:rPr lang="en-US" sz="2400" dirty="0">
                <a:solidFill>
                  <a:srgbClr val="DF0601"/>
                </a:solidFill>
                <a:latin typeface="Arial Unicode MS" pitchFamily="34" charset="-128"/>
              </a:rPr>
              <a:t>Checkout </a:t>
            </a:r>
            <a:r>
              <a:rPr lang="en-US" sz="2400" b="1" dirty="0">
                <a:solidFill>
                  <a:srgbClr val="DF0601"/>
                </a:solidFill>
                <a:latin typeface="Arial Unicode MS" pitchFamily="34" charset="-128"/>
              </a:rPr>
              <a:t>16</a:t>
            </a:r>
            <a:r>
              <a:rPr lang="en-US" sz="2400" dirty="0">
                <a:solidFill>
                  <a:srgbClr val="DF0601"/>
                </a:solidFill>
                <a:latin typeface="Arial Unicode MS" pitchFamily="34" charset="-128"/>
              </a:rPr>
              <a:t> and </a:t>
            </a:r>
            <a:r>
              <a:rPr lang="en-US" sz="2400" b="1" dirty="0">
                <a:solidFill>
                  <a:srgbClr val="DF0601"/>
                </a:solidFill>
                <a:latin typeface="Arial Unicode MS" pitchFamily="34" charset="-128"/>
              </a:rPr>
              <a:t>12</a:t>
            </a:r>
          </a:p>
          <a:p>
            <a:pPr lvl="1" eaLnBrk="1" hangingPunct="1">
              <a:buFont typeface="Wingdings" pitchFamily="2" charset="2"/>
              <a:buNone/>
            </a:pPr>
            <a:r>
              <a:rPr lang="en-US" sz="2000" b="1" dirty="0">
                <a:latin typeface="Arial Unicode MS" pitchFamily="34" charset="-128"/>
              </a:rPr>
              <a:t>First: 		(16, 17, 20, 21, 27) </a:t>
            </a:r>
          </a:p>
          <a:p>
            <a:pPr lvl="1" eaLnBrk="1" hangingPunct="1">
              <a:buFont typeface="Wingdings" pitchFamily="2" charset="2"/>
              <a:buNone/>
            </a:pPr>
            <a:r>
              <a:rPr lang="en-US" sz="2000" b="1" dirty="0">
                <a:latin typeface="Arial Unicode MS" pitchFamily="34" charset="-128"/>
              </a:rPr>
              <a:t>Second: 		(19)</a:t>
            </a:r>
          </a:p>
          <a:p>
            <a:pPr lvl="1" eaLnBrk="1" hangingPunct="1">
              <a:buFont typeface="Wingdings" pitchFamily="2" charset="2"/>
              <a:buNone/>
            </a:pPr>
            <a:r>
              <a:rPr lang="en-US" sz="2000" b="1" dirty="0">
                <a:latin typeface="Arial Unicode MS" pitchFamily="34" charset="-128"/>
              </a:rPr>
              <a:t>Workspace: 	(9, 10, 11, 12, 12)</a:t>
            </a:r>
          </a:p>
          <a:p>
            <a:pPr lvl="1" eaLnBrk="1" hangingPunct="1">
              <a:buFont typeface="Wingdings" pitchFamily="2" charset="2"/>
              <a:buNone/>
            </a:pPr>
            <a:endParaRPr lang="en-US" sz="2000" b="1" dirty="0">
              <a:latin typeface="Arial Unicode MS" pitchFamily="34" charset="-128"/>
            </a:endParaRPr>
          </a:p>
          <a:p>
            <a:pPr eaLnBrk="1" hangingPunct="1">
              <a:buFont typeface="Wingdings" pitchFamily="2" charset="2"/>
              <a:buNone/>
            </a:pPr>
            <a:r>
              <a:rPr lang="en-US" sz="2400" dirty="0">
                <a:solidFill>
                  <a:srgbClr val="DF0601"/>
                </a:solidFill>
                <a:latin typeface="Arial Unicode MS" pitchFamily="34" charset="-128"/>
              </a:rPr>
              <a:t>Checkout </a:t>
            </a:r>
            <a:r>
              <a:rPr lang="en-US" sz="2400" b="1" dirty="0">
                <a:solidFill>
                  <a:srgbClr val="DF0601"/>
                </a:solidFill>
                <a:latin typeface="Arial Unicode MS" pitchFamily="34" charset="-128"/>
              </a:rPr>
              <a:t>16</a:t>
            </a:r>
            <a:r>
              <a:rPr lang="en-US" sz="2400" dirty="0">
                <a:solidFill>
                  <a:srgbClr val="DF0601"/>
                </a:solidFill>
                <a:latin typeface="Arial Unicode MS" pitchFamily="34" charset="-128"/>
              </a:rPr>
              <a:t> and </a:t>
            </a:r>
            <a:r>
              <a:rPr lang="en-US" sz="2400" b="1" dirty="0">
                <a:solidFill>
                  <a:srgbClr val="DF0601"/>
                </a:solidFill>
                <a:latin typeface="Arial Unicode MS" pitchFamily="34" charset="-128"/>
              </a:rPr>
              <a:t>19</a:t>
            </a:r>
          </a:p>
          <a:p>
            <a:pPr lvl="1" eaLnBrk="1" hangingPunct="1">
              <a:buFont typeface="Wingdings" pitchFamily="2" charset="2"/>
              <a:buNone/>
            </a:pPr>
            <a:r>
              <a:rPr lang="en-US" sz="2000" b="1" dirty="0">
                <a:latin typeface="Arial Unicode MS" pitchFamily="34" charset="-128"/>
              </a:rPr>
              <a:t>First: 		(17, 20, 21, 27) </a:t>
            </a:r>
          </a:p>
          <a:p>
            <a:pPr lvl="1" eaLnBrk="1" hangingPunct="1">
              <a:buFont typeface="Wingdings" pitchFamily="2" charset="2"/>
              <a:buNone/>
            </a:pPr>
            <a:r>
              <a:rPr lang="en-US" sz="2000" b="1" dirty="0">
                <a:latin typeface="Arial Unicode MS" pitchFamily="34" charset="-128"/>
              </a:rPr>
              <a:t>Second: 		(19)</a:t>
            </a:r>
          </a:p>
          <a:p>
            <a:pPr lvl="1" eaLnBrk="1" hangingPunct="1">
              <a:buFont typeface="Wingdings" pitchFamily="2" charset="2"/>
              <a:buNone/>
            </a:pPr>
            <a:r>
              <a:rPr lang="en-US" sz="2000" b="1" dirty="0">
                <a:latin typeface="Arial Unicode MS" pitchFamily="34" charset="-128"/>
              </a:rPr>
              <a:t>Workspace: 	 (9, 10, 11, 12, 12, 16)</a:t>
            </a:r>
          </a:p>
          <a:p>
            <a:endParaRPr lang="en-US" dirty="0"/>
          </a:p>
        </p:txBody>
      </p:sp>
    </p:spTree>
    <p:extLst>
      <p:ext uri="{BB962C8B-B14F-4D97-AF65-F5344CB8AC3E}">
        <p14:creationId xmlns:p14="http://schemas.microsoft.com/office/powerpoint/2010/main" val="235835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779C2-D7F3-A205-4B85-20E94AB5E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7DF85-53F7-9D63-1907-BAAE73BA64A9}"/>
              </a:ext>
            </a:extLst>
          </p:cNvPr>
          <p:cNvSpPr>
            <a:spLocks noGrp="1"/>
          </p:cNvSpPr>
          <p:nvPr>
            <p:ph type="title"/>
          </p:nvPr>
        </p:nvSpPr>
        <p:spPr/>
        <p:txBody>
          <a:bodyPr/>
          <a:lstStyle/>
          <a:p>
            <a:r>
              <a:rPr lang="en-US" dirty="0"/>
              <a:t>Merge example</a:t>
            </a:r>
          </a:p>
        </p:txBody>
      </p:sp>
      <p:sp>
        <p:nvSpPr>
          <p:cNvPr id="3" name="Content Placeholder 2">
            <a:extLst>
              <a:ext uri="{FF2B5EF4-FFF2-40B4-BE49-F238E27FC236}">
                <a16:creationId xmlns:a16="http://schemas.microsoft.com/office/drawing/2014/main" id="{11B4F67A-386A-F1CF-54D9-BE1524CE3944}"/>
              </a:ext>
            </a:extLst>
          </p:cNvPr>
          <p:cNvSpPr>
            <a:spLocks noGrp="1"/>
          </p:cNvSpPr>
          <p:nvPr>
            <p:ph idx="1"/>
          </p:nvPr>
        </p:nvSpPr>
        <p:spPr/>
        <p:txBody>
          <a:bodyPr>
            <a:normAutofit fontScale="92500" lnSpcReduction="20000"/>
          </a:bodyPr>
          <a:lstStyle/>
          <a:p>
            <a:pPr eaLnBrk="1" hangingPunct="1">
              <a:buFont typeface="Wingdings" pitchFamily="2" charset="2"/>
              <a:buNone/>
            </a:pPr>
            <a:r>
              <a:rPr lang="en-US" sz="2400" dirty="0">
                <a:solidFill>
                  <a:srgbClr val="DF0601"/>
                </a:solidFill>
                <a:latin typeface="Arial Unicode MS" pitchFamily="34" charset="-128"/>
              </a:rPr>
              <a:t>Checkout </a:t>
            </a:r>
            <a:r>
              <a:rPr lang="en-US" sz="2400" b="1" dirty="0">
                <a:solidFill>
                  <a:srgbClr val="DF0601"/>
                </a:solidFill>
                <a:latin typeface="Arial Unicode MS" pitchFamily="34" charset="-128"/>
              </a:rPr>
              <a:t>17</a:t>
            </a:r>
            <a:r>
              <a:rPr lang="en-US" sz="2400" dirty="0">
                <a:solidFill>
                  <a:srgbClr val="DF0601"/>
                </a:solidFill>
                <a:latin typeface="Arial Unicode MS" pitchFamily="34" charset="-128"/>
              </a:rPr>
              <a:t> and </a:t>
            </a:r>
            <a:r>
              <a:rPr lang="en-US" sz="2400" b="1" dirty="0">
                <a:solidFill>
                  <a:srgbClr val="DF0601"/>
                </a:solidFill>
                <a:latin typeface="Arial Unicode MS" pitchFamily="34" charset="-128"/>
              </a:rPr>
              <a:t>19</a:t>
            </a:r>
          </a:p>
          <a:p>
            <a:pPr lvl="1" eaLnBrk="1" hangingPunct="1">
              <a:buFont typeface="Wingdings" pitchFamily="2" charset="2"/>
              <a:buNone/>
            </a:pPr>
            <a:r>
              <a:rPr lang="en-US" sz="2000" b="1" dirty="0">
                <a:latin typeface="Arial Unicode MS" pitchFamily="34" charset="-128"/>
              </a:rPr>
              <a:t>First: 		(20, 21, 27) </a:t>
            </a:r>
          </a:p>
          <a:p>
            <a:pPr lvl="1" eaLnBrk="1" hangingPunct="1">
              <a:buFont typeface="Wingdings" pitchFamily="2" charset="2"/>
              <a:buNone/>
            </a:pPr>
            <a:r>
              <a:rPr lang="en-US" sz="2000" b="1" dirty="0">
                <a:latin typeface="Arial Unicode MS" pitchFamily="34" charset="-128"/>
              </a:rPr>
              <a:t>Second: 		(19)</a:t>
            </a:r>
          </a:p>
          <a:p>
            <a:pPr lvl="1" eaLnBrk="1" hangingPunct="1">
              <a:buFont typeface="Wingdings" pitchFamily="2" charset="2"/>
              <a:buNone/>
            </a:pPr>
            <a:r>
              <a:rPr lang="en-US" sz="2000" b="1" dirty="0">
                <a:latin typeface="Arial Unicode MS" pitchFamily="34" charset="-128"/>
              </a:rPr>
              <a:t>Workspace: 	(9, 10, 11, 12, 12, 16, 17)</a:t>
            </a:r>
          </a:p>
          <a:p>
            <a:pPr lvl="1" eaLnBrk="1" hangingPunct="1">
              <a:buFont typeface="Wingdings" pitchFamily="2" charset="2"/>
              <a:buNone/>
            </a:pPr>
            <a:endParaRPr lang="en-US" sz="2000" b="1" dirty="0">
              <a:latin typeface="Arial Unicode MS" pitchFamily="34" charset="-128"/>
            </a:endParaRPr>
          </a:p>
          <a:p>
            <a:pPr eaLnBrk="1" hangingPunct="1">
              <a:buFont typeface="Wingdings" pitchFamily="2" charset="2"/>
              <a:buNone/>
            </a:pPr>
            <a:r>
              <a:rPr lang="en-US" sz="2400" dirty="0">
                <a:solidFill>
                  <a:srgbClr val="DF0601"/>
                </a:solidFill>
                <a:latin typeface="Arial Unicode MS" pitchFamily="34" charset="-128"/>
              </a:rPr>
              <a:t>Checkout </a:t>
            </a:r>
            <a:r>
              <a:rPr lang="en-US" sz="2400" b="1" dirty="0">
                <a:solidFill>
                  <a:srgbClr val="DF0601"/>
                </a:solidFill>
                <a:latin typeface="Arial Unicode MS" pitchFamily="34" charset="-128"/>
              </a:rPr>
              <a:t>20</a:t>
            </a:r>
            <a:r>
              <a:rPr lang="en-US" sz="2400" dirty="0">
                <a:solidFill>
                  <a:srgbClr val="DF0601"/>
                </a:solidFill>
                <a:latin typeface="Arial Unicode MS" pitchFamily="34" charset="-128"/>
              </a:rPr>
              <a:t> and </a:t>
            </a:r>
            <a:r>
              <a:rPr lang="en-US" sz="2400" b="1" dirty="0">
                <a:solidFill>
                  <a:srgbClr val="DF0601"/>
                </a:solidFill>
                <a:latin typeface="Arial Unicode MS" pitchFamily="34" charset="-128"/>
              </a:rPr>
              <a:t>19</a:t>
            </a:r>
          </a:p>
          <a:p>
            <a:pPr lvl="1" eaLnBrk="1" hangingPunct="1">
              <a:buFont typeface="Wingdings" pitchFamily="2" charset="2"/>
              <a:buNone/>
            </a:pPr>
            <a:r>
              <a:rPr lang="en-US" sz="2000" b="1" dirty="0">
                <a:latin typeface="Arial Unicode MS" pitchFamily="34" charset="-128"/>
              </a:rPr>
              <a:t>First: 		(20, 21, 27) </a:t>
            </a:r>
          </a:p>
          <a:p>
            <a:pPr lvl="1" eaLnBrk="1" hangingPunct="1">
              <a:buFont typeface="Wingdings" pitchFamily="2" charset="2"/>
              <a:buNone/>
            </a:pPr>
            <a:r>
              <a:rPr lang="en-US" sz="2000" b="1" dirty="0">
                <a:latin typeface="Arial Unicode MS" pitchFamily="34" charset="-128"/>
              </a:rPr>
              <a:t>Second:		( )</a:t>
            </a:r>
          </a:p>
          <a:p>
            <a:pPr lvl="1" eaLnBrk="1" hangingPunct="1">
              <a:buFont typeface="Wingdings" pitchFamily="2" charset="2"/>
              <a:buNone/>
            </a:pPr>
            <a:r>
              <a:rPr lang="en-US" sz="2000" b="1" dirty="0">
                <a:latin typeface="Arial Unicode MS" pitchFamily="34" charset="-128"/>
              </a:rPr>
              <a:t>Workspace: 	(9, 10, 11, 12, 12, 16, 17, 19)</a:t>
            </a:r>
          </a:p>
          <a:p>
            <a:endParaRPr lang="en-US" dirty="0"/>
          </a:p>
        </p:txBody>
      </p:sp>
    </p:spTree>
    <p:extLst>
      <p:ext uri="{BB962C8B-B14F-4D97-AF65-F5344CB8AC3E}">
        <p14:creationId xmlns:p14="http://schemas.microsoft.com/office/powerpoint/2010/main" val="3936282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57B9E-3912-D10B-B428-11BFD3F0A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6516BF-A5DD-E961-5515-DF69168B392D}"/>
              </a:ext>
            </a:extLst>
          </p:cNvPr>
          <p:cNvSpPr>
            <a:spLocks noGrp="1"/>
          </p:cNvSpPr>
          <p:nvPr>
            <p:ph type="title"/>
          </p:nvPr>
        </p:nvSpPr>
        <p:spPr/>
        <p:txBody>
          <a:bodyPr/>
          <a:lstStyle/>
          <a:p>
            <a:r>
              <a:rPr lang="en-US" dirty="0"/>
              <a:t>Merge example</a:t>
            </a:r>
          </a:p>
        </p:txBody>
      </p:sp>
      <p:sp>
        <p:nvSpPr>
          <p:cNvPr id="3" name="Content Placeholder 2">
            <a:extLst>
              <a:ext uri="{FF2B5EF4-FFF2-40B4-BE49-F238E27FC236}">
                <a16:creationId xmlns:a16="http://schemas.microsoft.com/office/drawing/2014/main" id="{EBF75B47-DE35-EC74-167C-AED4EB9CCFF8}"/>
              </a:ext>
            </a:extLst>
          </p:cNvPr>
          <p:cNvSpPr>
            <a:spLocks noGrp="1"/>
          </p:cNvSpPr>
          <p:nvPr>
            <p:ph idx="1"/>
          </p:nvPr>
        </p:nvSpPr>
        <p:spPr/>
        <p:txBody>
          <a:bodyPr/>
          <a:lstStyle/>
          <a:p>
            <a:pPr marL="342900" indent="-342900" algn="l">
              <a:spcBef>
                <a:spcPct val="20000"/>
              </a:spcBef>
              <a:buClr>
                <a:schemeClr val="tx1"/>
              </a:buClr>
              <a:buSzPct val="75000"/>
              <a:buFont typeface="Wingdings" pitchFamily="2" charset="2"/>
              <a:buNone/>
            </a:pPr>
            <a:r>
              <a:rPr lang="en-US" sz="2400" dirty="0">
                <a:solidFill>
                  <a:srgbClr val="DF0601"/>
                </a:solidFill>
                <a:latin typeface="Arial Unicode MS" pitchFamily="34" charset="-128"/>
              </a:rPr>
              <a:t>Checkout </a:t>
            </a:r>
            <a:r>
              <a:rPr lang="en-US" sz="2400" b="1" dirty="0">
                <a:solidFill>
                  <a:srgbClr val="DF0601"/>
                </a:solidFill>
                <a:latin typeface="Arial Unicode MS" pitchFamily="34" charset="-128"/>
              </a:rPr>
              <a:t>20</a:t>
            </a:r>
            <a:r>
              <a:rPr lang="en-US" sz="2400" dirty="0">
                <a:solidFill>
                  <a:srgbClr val="DF0601"/>
                </a:solidFill>
                <a:latin typeface="Arial Unicode MS" pitchFamily="34" charset="-128"/>
              </a:rPr>
              <a:t> and </a:t>
            </a:r>
            <a:r>
              <a:rPr lang="en-US" sz="2400" b="1" dirty="0">
                <a:solidFill>
                  <a:srgbClr val="DF0601"/>
                </a:solidFill>
                <a:latin typeface="Arial Unicode MS" pitchFamily="34" charset="-128"/>
              </a:rPr>
              <a:t>empty list</a:t>
            </a:r>
          </a:p>
          <a:p>
            <a:pPr marL="742950" lvl="1" indent="-285750" algn="l">
              <a:spcBef>
                <a:spcPct val="20000"/>
              </a:spcBef>
              <a:buClr>
                <a:schemeClr val="tx1"/>
              </a:buClr>
              <a:buSzPct val="75000"/>
            </a:pPr>
            <a:r>
              <a:rPr lang="en-US" b="1" dirty="0">
                <a:latin typeface="Arial Unicode MS" pitchFamily="34" charset="-128"/>
              </a:rPr>
              <a:t>First:		( ) </a:t>
            </a:r>
          </a:p>
          <a:p>
            <a:pPr marL="742950" lvl="1" indent="-285750" algn="l">
              <a:spcBef>
                <a:spcPct val="20000"/>
              </a:spcBef>
              <a:buClr>
                <a:schemeClr val="tx1"/>
              </a:buClr>
              <a:buSzPct val="75000"/>
            </a:pPr>
            <a:r>
              <a:rPr lang="en-US" b="1" dirty="0">
                <a:latin typeface="Arial Unicode MS" pitchFamily="34" charset="-128"/>
              </a:rPr>
              <a:t>Second:		( )</a:t>
            </a:r>
          </a:p>
          <a:p>
            <a:pPr marL="742950" lvl="1" indent="-285750" algn="l">
              <a:spcBef>
                <a:spcPct val="20000"/>
              </a:spcBef>
              <a:buClr>
                <a:schemeClr val="tx1"/>
              </a:buClr>
              <a:buSzPct val="75000"/>
            </a:pPr>
            <a:r>
              <a:rPr lang="en-US" b="1" dirty="0">
                <a:latin typeface="Arial Unicode MS" pitchFamily="34" charset="-128"/>
              </a:rPr>
              <a:t>Workspace: 	(9, 10, 11, 12, 12, 16, 17, 19, </a:t>
            </a:r>
            <a:r>
              <a:rPr lang="en-US" b="1" dirty="0">
                <a:solidFill>
                  <a:srgbClr val="FF3300"/>
                </a:solidFill>
                <a:latin typeface="Arial Unicode MS" pitchFamily="34" charset="-128"/>
              </a:rPr>
              <a:t>20</a:t>
            </a:r>
            <a:r>
              <a:rPr lang="en-US" b="1" dirty="0">
                <a:latin typeface="Arial Unicode MS" pitchFamily="34" charset="-128"/>
              </a:rPr>
              <a:t>,</a:t>
            </a:r>
            <a:r>
              <a:rPr lang="en-US" b="1" dirty="0">
                <a:solidFill>
                  <a:srgbClr val="FF3300"/>
                </a:solidFill>
                <a:latin typeface="Arial Unicode MS" pitchFamily="34" charset="-128"/>
              </a:rPr>
              <a:t> 21</a:t>
            </a:r>
            <a:r>
              <a:rPr lang="en-US" b="1" dirty="0">
                <a:latin typeface="Arial Unicode MS" pitchFamily="34" charset="-128"/>
              </a:rPr>
              <a:t>,</a:t>
            </a:r>
            <a:r>
              <a:rPr lang="en-US" b="1" dirty="0">
                <a:solidFill>
                  <a:srgbClr val="FF3300"/>
                </a:solidFill>
                <a:latin typeface="Arial Unicode MS" pitchFamily="34" charset="-128"/>
              </a:rPr>
              <a:t> 27</a:t>
            </a:r>
            <a:r>
              <a:rPr lang="en-US" b="1" dirty="0">
                <a:latin typeface="Arial Unicode MS" pitchFamily="34" charset="-128"/>
              </a:rPr>
              <a:t>)	</a:t>
            </a:r>
          </a:p>
        </p:txBody>
      </p:sp>
    </p:spTree>
    <p:extLst>
      <p:ext uri="{BB962C8B-B14F-4D97-AF65-F5344CB8AC3E}">
        <p14:creationId xmlns:p14="http://schemas.microsoft.com/office/powerpoint/2010/main" val="2715127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425A9-3C6C-8A2C-4616-8105582554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B41F8C-7C16-AD24-2A36-B494888245E3}"/>
              </a:ext>
            </a:extLst>
          </p:cNvPr>
          <p:cNvSpPr>
            <a:spLocks noGrp="1"/>
          </p:cNvSpPr>
          <p:nvPr>
            <p:ph type="title"/>
          </p:nvPr>
        </p:nvSpPr>
        <p:spPr/>
        <p:txBody>
          <a:bodyPr/>
          <a:lstStyle/>
          <a:p>
            <a:r>
              <a:rPr lang="en-IE" dirty="0"/>
              <a:t>Java Implementation</a:t>
            </a:r>
            <a:endParaRPr lang="en-US" dirty="0"/>
          </a:p>
        </p:txBody>
      </p:sp>
      <p:sp>
        <p:nvSpPr>
          <p:cNvPr id="3" name="Content Placeholder 2">
            <a:extLst>
              <a:ext uri="{FF2B5EF4-FFF2-40B4-BE49-F238E27FC236}">
                <a16:creationId xmlns:a16="http://schemas.microsoft.com/office/drawing/2014/main" id="{F14A8EE4-0D61-6001-25B9-4EE04B6F7F3C}"/>
              </a:ext>
            </a:extLst>
          </p:cNvPr>
          <p:cNvSpPr>
            <a:spLocks noGrp="1"/>
          </p:cNvSpPr>
          <p:nvPr>
            <p:ph idx="1"/>
          </p:nvPr>
        </p:nvSpPr>
        <p:spPr>
          <a:xfrm>
            <a:off x="316523" y="1764324"/>
            <a:ext cx="4243755" cy="4589584"/>
          </a:xfrm>
        </p:spPr>
        <p:txBody>
          <a:bodyPr>
            <a:normAutofit/>
          </a:bodyPr>
          <a:lstStyle/>
          <a:p>
            <a:pPr eaLnBrk="1" hangingPunct="1">
              <a:lnSpc>
                <a:spcPct val="80000"/>
              </a:lnSpc>
            </a:pPr>
            <a:r>
              <a:rPr lang="en-IE" sz="2000" dirty="0"/>
              <a:t>In the following merge method</a:t>
            </a:r>
          </a:p>
          <a:p>
            <a:pPr lvl="1" eaLnBrk="1" hangingPunct="1">
              <a:lnSpc>
                <a:spcPct val="80000"/>
              </a:lnSpc>
            </a:pPr>
            <a:r>
              <a:rPr lang="en-IE" sz="1800" dirty="0" err="1"/>
              <a:t>theArray</a:t>
            </a:r>
            <a:r>
              <a:rPr lang="en-IE" sz="1800" dirty="0"/>
              <a:t> is the array being sorted</a:t>
            </a:r>
          </a:p>
          <a:p>
            <a:pPr lvl="1" eaLnBrk="1" hangingPunct="1">
              <a:lnSpc>
                <a:spcPct val="80000"/>
              </a:lnSpc>
            </a:pPr>
            <a:r>
              <a:rPr lang="en-IE" sz="1800" dirty="0"/>
              <a:t>first, second and </a:t>
            </a:r>
            <a:r>
              <a:rPr lang="en-IE" sz="1800" dirty="0" err="1"/>
              <a:t>upperBound</a:t>
            </a:r>
            <a:r>
              <a:rPr lang="en-IE" sz="1800" dirty="0"/>
              <a:t> define the edges of the two halves being sorted. first and second are incremented as items are copied into the workspace</a:t>
            </a:r>
          </a:p>
          <a:p>
            <a:pPr lvl="2" eaLnBrk="1" hangingPunct="1">
              <a:lnSpc>
                <a:spcPct val="80000"/>
              </a:lnSpc>
            </a:pPr>
            <a:r>
              <a:rPr lang="en-IE" sz="1600" dirty="0"/>
              <a:t>first </a:t>
            </a:r>
            <a:r>
              <a:rPr lang="en-IE" sz="1600" dirty="0">
                <a:sym typeface="Wingdings" pitchFamily="2" charset="2"/>
              </a:rPr>
              <a:t> second - 1  is the first half</a:t>
            </a:r>
          </a:p>
          <a:p>
            <a:pPr lvl="2" eaLnBrk="1" hangingPunct="1">
              <a:lnSpc>
                <a:spcPct val="80000"/>
              </a:lnSpc>
            </a:pPr>
            <a:r>
              <a:rPr lang="en-IE" sz="1600" dirty="0"/>
              <a:t>second </a:t>
            </a:r>
            <a:r>
              <a:rPr lang="en-IE" sz="1600" dirty="0">
                <a:sym typeface="Wingdings" pitchFamily="2" charset="2"/>
              </a:rPr>
              <a:t> </a:t>
            </a:r>
            <a:r>
              <a:rPr lang="en-IE" sz="1600" dirty="0" err="1">
                <a:sym typeface="Wingdings" pitchFamily="2" charset="2"/>
              </a:rPr>
              <a:t>upperBound</a:t>
            </a:r>
            <a:r>
              <a:rPr lang="en-IE" sz="1600" dirty="0">
                <a:sym typeface="Wingdings" pitchFamily="2" charset="2"/>
              </a:rPr>
              <a:t> is the second half</a:t>
            </a:r>
            <a:endParaRPr lang="en-US" sz="1600" dirty="0"/>
          </a:p>
          <a:p>
            <a:pPr lvl="1" eaLnBrk="1" hangingPunct="1">
              <a:lnSpc>
                <a:spcPct val="80000"/>
              </a:lnSpc>
            </a:pPr>
            <a:r>
              <a:rPr lang="en-IE" sz="1800" dirty="0" err="1"/>
              <a:t>workSpace</a:t>
            </a:r>
            <a:r>
              <a:rPr lang="en-IE" sz="1800" dirty="0"/>
              <a:t> is the intermediate array into which values are copied</a:t>
            </a:r>
          </a:p>
          <a:p>
            <a:pPr lvl="1" eaLnBrk="1" hangingPunct="1">
              <a:lnSpc>
                <a:spcPct val="80000"/>
              </a:lnSpc>
            </a:pPr>
            <a:r>
              <a:rPr lang="en-IE" sz="1800" dirty="0"/>
              <a:t>The values from </a:t>
            </a:r>
            <a:r>
              <a:rPr lang="en-IE" sz="1800" dirty="0" err="1"/>
              <a:t>workSpace</a:t>
            </a:r>
            <a:r>
              <a:rPr lang="en-IE" sz="1800" dirty="0"/>
              <a:t> are then copied back into </a:t>
            </a:r>
            <a:r>
              <a:rPr lang="en-IE" sz="1800" dirty="0" err="1"/>
              <a:t>theArray</a:t>
            </a:r>
            <a:endParaRPr lang="en-IE" sz="1800" dirty="0"/>
          </a:p>
        </p:txBody>
      </p:sp>
      <p:sp>
        <p:nvSpPr>
          <p:cNvPr id="4" name="Rectangle 4">
            <a:extLst>
              <a:ext uri="{FF2B5EF4-FFF2-40B4-BE49-F238E27FC236}">
                <a16:creationId xmlns:a16="http://schemas.microsoft.com/office/drawing/2014/main" id="{028290A1-007A-A269-61B0-119AE10307F6}"/>
              </a:ext>
            </a:extLst>
          </p:cNvPr>
          <p:cNvSpPr>
            <a:spLocks noChangeArrowheads="1"/>
          </p:cNvSpPr>
          <p:nvPr/>
        </p:nvSpPr>
        <p:spPr bwMode="auto">
          <a:xfrm>
            <a:off x="4712677" y="3135923"/>
            <a:ext cx="7162800" cy="914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5" name="Line 5">
            <a:extLst>
              <a:ext uri="{FF2B5EF4-FFF2-40B4-BE49-F238E27FC236}">
                <a16:creationId xmlns:a16="http://schemas.microsoft.com/office/drawing/2014/main" id="{BAE650B2-894D-2D31-D7C2-870329551924}"/>
              </a:ext>
            </a:extLst>
          </p:cNvPr>
          <p:cNvSpPr>
            <a:spLocks noChangeShapeType="1"/>
          </p:cNvSpPr>
          <p:nvPr/>
        </p:nvSpPr>
        <p:spPr bwMode="auto">
          <a:xfrm>
            <a:off x="5627077" y="3120048"/>
            <a:ext cx="0" cy="914400"/>
          </a:xfrm>
          <a:prstGeom prst="line">
            <a:avLst/>
          </a:prstGeom>
          <a:noFill/>
          <a:ln w="9525">
            <a:solidFill>
              <a:schemeClr val="tx1"/>
            </a:solidFill>
            <a:miter lim="800000"/>
            <a:headEnd/>
            <a:tailEnd/>
          </a:ln>
        </p:spPr>
        <p:txBody>
          <a:bodyPr wrap="none"/>
          <a:lstStyle/>
          <a:p>
            <a:endParaRPr lang="en-US"/>
          </a:p>
        </p:txBody>
      </p:sp>
      <p:sp>
        <p:nvSpPr>
          <p:cNvPr id="6" name="Line 6">
            <a:extLst>
              <a:ext uri="{FF2B5EF4-FFF2-40B4-BE49-F238E27FC236}">
                <a16:creationId xmlns:a16="http://schemas.microsoft.com/office/drawing/2014/main" id="{88260841-115E-BAF3-A5E8-444C4CDD67E1}"/>
              </a:ext>
            </a:extLst>
          </p:cNvPr>
          <p:cNvSpPr>
            <a:spLocks noChangeShapeType="1"/>
          </p:cNvSpPr>
          <p:nvPr/>
        </p:nvSpPr>
        <p:spPr bwMode="auto">
          <a:xfrm>
            <a:off x="9132277" y="3120048"/>
            <a:ext cx="0" cy="914400"/>
          </a:xfrm>
          <a:prstGeom prst="line">
            <a:avLst/>
          </a:prstGeom>
          <a:noFill/>
          <a:ln w="9525">
            <a:solidFill>
              <a:schemeClr val="tx1"/>
            </a:solidFill>
            <a:miter lim="800000"/>
            <a:headEnd/>
            <a:tailEnd/>
          </a:ln>
        </p:spPr>
        <p:txBody>
          <a:bodyPr wrap="none"/>
          <a:lstStyle/>
          <a:p>
            <a:endParaRPr lang="en-US"/>
          </a:p>
        </p:txBody>
      </p:sp>
      <p:sp>
        <p:nvSpPr>
          <p:cNvPr id="7" name="Line 7">
            <a:extLst>
              <a:ext uri="{FF2B5EF4-FFF2-40B4-BE49-F238E27FC236}">
                <a16:creationId xmlns:a16="http://schemas.microsoft.com/office/drawing/2014/main" id="{B03DE488-A8CC-10DE-E928-4161289747D8}"/>
              </a:ext>
            </a:extLst>
          </p:cNvPr>
          <p:cNvSpPr>
            <a:spLocks noChangeShapeType="1"/>
          </p:cNvSpPr>
          <p:nvPr/>
        </p:nvSpPr>
        <p:spPr bwMode="auto">
          <a:xfrm>
            <a:off x="10046677" y="3120048"/>
            <a:ext cx="0" cy="914400"/>
          </a:xfrm>
          <a:prstGeom prst="line">
            <a:avLst/>
          </a:prstGeom>
          <a:noFill/>
          <a:ln w="9525">
            <a:solidFill>
              <a:schemeClr val="tx1"/>
            </a:solidFill>
            <a:miter lim="800000"/>
            <a:headEnd/>
            <a:tailEnd/>
          </a:ln>
        </p:spPr>
        <p:txBody>
          <a:bodyPr wrap="none"/>
          <a:lstStyle/>
          <a:p>
            <a:endParaRPr lang="en-US"/>
          </a:p>
        </p:txBody>
      </p:sp>
      <p:sp>
        <p:nvSpPr>
          <p:cNvPr id="8" name="Line 8">
            <a:extLst>
              <a:ext uri="{FF2B5EF4-FFF2-40B4-BE49-F238E27FC236}">
                <a16:creationId xmlns:a16="http://schemas.microsoft.com/office/drawing/2014/main" id="{30360085-DD8F-F55C-CB9B-E057EC5B4EC4}"/>
              </a:ext>
            </a:extLst>
          </p:cNvPr>
          <p:cNvSpPr>
            <a:spLocks noChangeShapeType="1"/>
          </p:cNvSpPr>
          <p:nvPr/>
        </p:nvSpPr>
        <p:spPr bwMode="auto">
          <a:xfrm>
            <a:off x="10961077" y="3120048"/>
            <a:ext cx="0" cy="914400"/>
          </a:xfrm>
          <a:prstGeom prst="line">
            <a:avLst/>
          </a:prstGeom>
          <a:noFill/>
          <a:ln w="9525">
            <a:solidFill>
              <a:schemeClr val="tx1"/>
            </a:solidFill>
            <a:miter lim="800000"/>
            <a:headEnd/>
            <a:tailEnd/>
          </a:ln>
        </p:spPr>
        <p:txBody>
          <a:bodyPr wrap="none"/>
          <a:lstStyle/>
          <a:p>
            <a:endParaRPr lang="en-US"/>
          </a:p>
        </p:txBody>
      </p:sp>
      <p:sp>
        <p:nvSpPr>
          <p:cNvPr id="9" name="Line 9">
            <a:extLst>
              <a:ext uri="{FF2B5EF4-FFF2-40B4-BE49-F238E27FC236}">
                <a16:creationId xmlns:a16="http://schemas.microsoft.com/office/drawing/2014/main" id="{5A723A90-56CF-520E-F157-2E68876B9001}"/>
              </a:ext>
            </a:extLst>
          </p:cNvPr>
          <p:cNvSpPr>
            <a:spLocks noChangeShapeType="1"/>
          </p:cNvSpPr>
          <p:nvPr/>
        </p:nvSpPr>
        <p:spPr bwMode="auto">
          <a:xfrm>
            <a:off x="6465277" y="3120048"/>
            <a:ext cx="0" cy="914400"/>
          </a:xfrm>
          <a:prstGeom prst="line">
            <a:avLst/>
          </a:prstGeom>
          <a:noFill/>
          <a:ln w="9525">
            <a:solidFill>
              <a:schemeClr val="tx1"/>
            </a:solidFill>
            <a:miter lim="800000"/>
            <a:headEnd/>
            <a:tailEnd/>
          </a:ln>
        </p:spPr>
        <p:txBody>
          <a:bodyPr wrap="none"/>
          <a:lstStyle/>
          <a:p>
            <a:endParaRPr lang="en-US"/>
          </a:p>
        </p:txBody>
      </p:sp>
      <p:sp>
        <p:nvSpPr>
          <p:cNvPr id="10" name="Line 10">
            <a:extLst>
              <a:ext uri="{FF2B5EF4-FFF2-40B4-BE49-F238E27FC236}">
                <a16:creationId xmlns:a16="http://schemas.microsoft.com/office/drawing/2014/main" id="{2AD0CF6A-674F-2023-7D41-8EC5370434EC}"/>
              </a:ext>
            </a:extLst>
          </p:cNvPr>
          <p:cNvSpPr>
            <a:spLocks noChangeShapeType="1"/>
          </p:cNvSpPr>
          <p:nvPr/>
        </p:nvSpPr>
        <p:spPr bwMode="auto">
          <a:xfrm>
            <a:off x="8217877" y="3120048"/>
            <a:ext cx="0" cy="914400"/>
          </a:xfrm>
          <a:prstGeom prst="line">
            <a:avLst/>
          </a:prstGeom>
          <a:noFill/>
          <a:ln w="9525">
            <a:solidFill>
              <a:schemeClr val="tx1"/>
            </a:solidFill>
            <a:miter lim="800000"/>
            <a:headEnd/>
            <a:tailEnd/>
          </a:ln>
        </p:spPr>
        <p:txBody>
          <a:bodyPr wrap="none"/>
          <a:lstStyle/>
          <a:p>
            <a:endParaRPr lang="en-US"/>
          </a:p>
        </p:txBody>
      </p:sp>
      <p:sp>
        <p:nvSpPr>
          <p:cNvPr id="11" name="Line 11">
            <a:extLst>
              <a:ext uri="{FF2B5EF4-FFF2-40B4-BE49-F238E27FC236}">
                <a16:creationId xmlns:a16="http://schemas.microsoft.com/office/drawing/2014/main" id="{15562671-DF6B-3A2F-94F6-F55E32D61565}"/>
              </a:ext>
            </a:extLst>
          </p:cNvPr>
          <p:cNvSpPr>
            <a:spLocks noChangeShapeType="1"/>
          </p:cNvSpPr>
          <p:nvPr/>
        </p:nvSpPr>
        <p:spPr bwMode="auto">
          <a:xfrm>
            <a:off x="7303477" y="3120048"/>
            <a:ext cx="0" cy="914400"/>
          </a:xfrm>
          <a:prstGeom prst="line">
            <a:avLst/>
          </a:prstGeom>
          <a:noFill/>
          <a:ln w="9525">
            <a:solidFill>
              <a:schemeClr val="tx1"/>
            </a:solidFill>
            <a:miter lim="800000"/>
            <a:headEnd/>
            <a:tailEnd/>
          </a:ln>
        </p:spPr>
        <p:txBody>
          <a:bodyPr wrap="none"/>
          <a:lstStyle/>
          <a:p>
            <a:endParaRPr lang="en-US"/>
          </a:p>
        </p:txBody>
      </p:sp>
      <p:sp>
        <p:nvSpPr>
          <p:cNvPr id="12" name="Text Box 12">
            <a:extLst>
              <a:ext uri="{FF2B5EF4-FFF2-40B4-BE49-F238E27FC236}">
                <a16:creationId xmlns:a16="http://schemas.microsoft.com/office/drawing/2014/main" id="{B5FA53CF-84F6-CA45-63A3-7653FF233867}"/>
              </a:ext>
            </a:extLst>
          </p:cNvPr>
          <p:cNvSpPr txBox="1">
            <a:spLocks noChangeArrowheads="1"/>
          </p:cNvSpPr>
          <p:nvPr/>
        </p:nvSpPr>
        <p:spPr bwMode="auto">
          <a:xfrm>
            <a:off x="4941277" y="3272448"/>
            <a:ext cx="457200" cy="701675"/>
          </a:xfrm>
          <a:prstGeom prst="rect">
            <a:avLst/>
          </a:prstGeom>
          <a:noFill/>
          <a:ln w="9525">
            <a:noFill/>
            <a:miter lim="800000"/>
            <a:headEnd/>
            <a:tailEnd/>
          </a:ln>
        </p:spPr>
        <p:txBody>
          <a:bodyPr>
            <a:spAutoFit/>
          </a:bodyPr>
          <a:lstStyle/>
          <a:p>
            <a:pPr>
              <a:spcBef>
                <a:spcPct val="50000"/>
              </a:spcBef>
            </a:pPr>
            <a:r>
              <a:rPr lang="en-IE" sz="4000">
                <a:solidFill>
                  <a:srgbClr val="DF0601"/>
                </a:solidFill>
              </a:rPr>
              <a:t>5</a:t>
            </a:r>
            <a:endParaRPr lang="en-US" sz="4000">
              <a:solidFill>
                <a:srgbClr val="DF0601"/>
              </a:solidFill>
            </a:endParaRPr>
          </a:p>
        </p:txBody>
      </p:sp>
      <p:sp>
        <p:nvSpPr>
          <p:cNvPr id="13" name="Text Box 13">
            <a:extLst>
              <a:ext uri="{FF2B5EF4-FFF2-40B4-BE49-F238E27FC236}">
                <a16:creationId xmlns:a16="http://schemas.microsoft.com/office/drawing/2014/main" id="{C020F72F-CB46-53EF-4A62-3A1EEFD2F8FF}"/>
              </a:ext>
            </a:extLst>
          </p:cNvPr>
          <p:cNvSpPr txBox="1">
            <a:spLocks noChangeArrowheads="1"/>
          </p:cNvSpPr>
          <p:nvPr/>
        </p:nvSpPr>
        <p:spPr bwMode="auto">
          <a:xfrm>
            <a:off x="6693877" y="3272448"/>
            <a:ext cx="457200" cy="701675"/>
          </a:xfrm>
          <a:prstGeom prst="rect">
            <a:avLst/>
          </a:prstGeom>
          <a:noFill/>
          <a:ln w="9525">
            <a:noFill/>
            <a:miter lim="800000"/>
            <a:headEnd/>
            <a:tailEnd/>
          </a:ln>
        </p:spPr>
        <p:txBody>
          <a:bodyPr>
            <a:spAutoFit/>
          </a:bodyPr>
          <a:lstStyle/>
          <a:p>
            <a:pPr>
              <a:spcBef>
                <a:spcPct val="50000"/>
              </a:spcBef>
            </a:pPr>
            <a:r>
              <a:rPr lang="en-IE" sz="4000">
                <a:solidFill>
                  <a:srgbClr val="DF0601"/>
                </a:solidFill>
              </a:rPr>
              <a:t>1</a:t>
            </a:r>
            <a:endParaRPr lang="en-US" sz="4000">
              <a:solidFill>
                <a:srgbClr val="DF0601"/>
              </a:solidFill>
            </a:endParaRPr>
          </a:p>
        </p:txBody>
      </p:sp>
      <p:sp>
        <p:nvSpPr>
          <p:cNvPr id="14" name="Text Box 14">
            <a:extLst>
              <a:ext uri="{FF2B5EF4-FFF2-40B4-BE49-F238E27FC236}">
                <a16:creationId xmlns:a16="http://schemas.microsoft.com/office/drawing/2014/main" id="{3292710F-E28A-181D-B26F-4C57C501177C}"/>
              </a:ext>
            </a:extLst>
          </p:cNvPr>
          <p:cNvSpPr txBox="1">
            <a:spLocks noChangeArrowheads="1"/>
          </p:cNvSpPr>
          <p:nvPr/>
        </p:nvSpPr>
        <p:spPr bwMode="auto">
          <a:xfrm>
            <a:off x="5855677" y="3272448"/>
            <a:ext cx="457200" cy="701675"/>
          </a:xfrm>
          <a:prstGeom prst="rect">
            <a:avLst/>
          </a:prstGeom>
          <a:noFill/>
          <a:ln w="9525">
            <a:noFill/>
            <a:miter lim="800000"/>
            <a:headEnd/>
            <a:tailEnd/>
          </a:ln>
        </p:spPr>
        <p:txBody>
          <a:bodyPr>
            <a:spAutoFit/>
          </a:bodyPr>
          <a:lstStyle/>
          <a:p>
            <a:pPr>
              <a:spcBef>
                <a:spcPct val="50000"/>
              </a:spcBef>
            </a:pPr>
            <a:r>
              <a:rPr lang="en-IE" sz="4000">
                <a:solidFill>
                  <a:srgbClr val="DF0601"/>
                </a:solidFill>
              </a:rPr>
              <a:t>6</a:t>
            </a:r>
            <a:endParaRPr lang="en-US" sz="4000">
              <a:solidFill>
                <a:srgbClr val="DF0601"/>
              </a:solidFill>
            </a:endParaRPr>
          </a:p>
        </p:txBody>
      </p:sp>
      <p:sp>
        <p:nvSpPr>
          <p:cNvPr id="15" name="Text Box 15">
            <a:extLst>
              <a:ext uri="{FF2B5EF4-FFF2-40B4-BE49-F238E27FC236}">
                <a16:creationId xmlns:a16="http://schemas.microsoft.com/office/drawing/2014/main" id="{D368C38C-C212-0425-66C4-EA81F5C1AF4E}"/>
              </a:ext>
            </a:extLst>
          </p:cNvPr>
          <p:cNvSpPr txBox="1">
            <a:spLocks noChangeArrowheads="1"/>
          </p:cNvSpPr>
          <p:nvPr/>
        </p:nvSpPr>
        <p:spPr bwMode="auto">
          <a:xfrm>
            <a:off x="7608277" y="3272448"/>
            <a:ext cx="457200" cy="701675"/>
          </a:xfrm>
          <a:prstGeom prst="rect">
            <a:avLst/>
          </a:prstGeom>
          <a:noFill/>
          <a:ln w="9525">
            <a:noFill/>
            <a:miter lim="800000"/>
            <a:headEnd/>
            <a:tailEnd/>
          </a:ln>
        </p:spPr>
        <p:txBody>
          <a:bodyPr>
            <a:spAutoFit/>
          </a:bodyPr>
          <a:lstStyle/>
          <a:p>
            <a:pPr>
              <a:spcBef>
                <a:spcPct val="50000"/>
              </a:spcBef>
            </a:pPr>
            <a:r>
              <a:rPr lang="en-IE" sz="4000">
                <a:solidFill>
                  <a:srgbClr val="DF0601"/>
                </a:solidFill>
              </a:rPr>
              <a:t>7</a:t>
            </a:r>
            <a:endParaRPr lang="en-US" sz="4000">
              <a:solidFill>
                <a:srgbClr val="DF0601"/>
              </a:solidFill>
            </a:endParaRPr>
          </a:p>
        </p:txBody>
      </p:sp>
      <p:sp>
        <p:nvSpPr>
          <p:cNvPr id="16" name="Text Box 16">
            <a:extLst>
              <a:ext uri="{FF2B5EF4-FFF2-40B4-BE49-F238E27FC236}">
                <a16:creationId xmlns:a16="http://schemas.microsoft.com/office/drawing/2014/main" id="{31753126-ECFA-5CD4-4F13-124DABEE05DF}"/>
              </a:ext>
            </a:extLst>
          </p:cNvPr>
          <p:cNvSpPr txBox="1">
            <a:spLocks noChangeArrowheads="1"/>
          </p:cNvSpPr>
          <p:nvPr/>
        </p:nvSpPr>
        <p:spPr bwMode="auto">
          <a:xfrm>
            <a:off x="8522677" y="3272448"/>
            <a:ext cx="457200" cy="701675"/>
          </a:xfrm>
          <a:prstGeom prst="rect">
            <a:avLst/>
          </a:prstGeom>
          <a:noFill/>
          <a:ln w="9525">
            <a:noFill/>
            <a:miter lim="800000"/>
            <a:headEnd/>
            <a:tailEnd/>
          </a:ln>
        </p:spPr>
        <p:txBody>
          <a:bodyPr>
            <a:spAutoFit/>
          </a:bodyPr>
          <a:lstStyle/>
          <a:p>
            <a:pPr>
              <a:spcBef>
                <a:spcPct val="50000"/>
              </a:spcBef>
            </a:pPr>
            <a:r>
              <a:rPr lang="en-IE" sz="4000"/>
              <a:t>2</a:t>
            </a:r>
            <a:endParaRPr lang="en-US" sz="4000"/>
          </a:p>
        </p:txBody>
      </p:sp>
      <p:sp>
        <p:nvSpPr>
          <p:cNvPr id="17" name="Line 17">
            <a:extLst>
              <a:ext uri="{FF2B5EF4-FFF2-40B4-BE49-F238E27FC236}">
                <a16:creationId xmlns:a16="http://schemas.microsoft.com/office/drawing/2014/main" id="{C5BC61E9-82E6-D9E9-DB81-D28BE5942CCE}"/>
              </a:ext>
            </a:extLst>
          </p:cNvPr>
          <p:cNvSpPr>
            <a:spLocks noChangeShapeType="1"/>
          </p:cNvSpPr>
          <p:nvPr/>
        </p:nvSpPr>
        <p:spPr bwMode="auto">
          <a:xfrm flipH="1" flipV="1">
            <a:off x="5017477" y="3897923"/>
            <a:ext cx="228600" cy="304800"/>
          </a:xfrm>
          <a:prstGeom prst="line">
            <a:avLst/>
          </a:prstGeom>
          <a:noFill/>
          <a:ln w="9525">
            <a:solidFill>
              <a:schemeClr val="tx1"/>
            </a:solidFill>
            <a:miter lim="800000"/>
            <a:headEnd/>
            <a:tailEnd type="triangle" w="med" len="med"/>
          </a:ln>
        </p:spPr>
        <p:txBody>
          <a:bodyPr wrap="none"/>
          <a:lstStyle/>
          <a:p>
            <a:endParaRPr lang="en-US"/>
          </a:p>
        </p:txBody>
      </p:sp>
      <p:sp>
        <p:nvSpPr>
          <p:cNvPr id="18" name="Text Box 21">
            <a:extLst>
              <a:ext uri="{FF2B5EF4-FFF2-40B4-BE49-F238E27FC236}">
                <a16:creationId xmlns:a16="http://schemas.microsoft.com/office/drawing/2014/main" id="{6F232266-E65D-C61F-8636-2F8333C82CA1}"/>
              </a:ext>
            </a:extLst>
          </p:cNvPr>
          <p:cNvSpPr txBox="1">
            <a:spLocks noChangeArrowheads="1"/>
          </p:cNvSpPr>
          <p:nvPr/>
        </p:nvSpPr>
        <p:spPr bwMode="auto">
          <a:xfrm>
            <a:off x="4788877" y="4263048"/>
            <a:ext cx="1066800" cy="396875"/>
          </a:xfrm>
          <a:prstGeom prst="rect">
            <a:avLst/>
          </a:prstGeom>
          <a:noFill/>
          <a:ln w="9525">
            <a:noFill/>
            <a:miter lim="800000"/>
            <a:headEnd/>
            <a:tailEnd/>
          </a:ln>
        </p:spPr>
        <p:txBody>
          <a:bodyPr>
            <a:spAutoFit/>
          </a:bodyPr>
          <a:lstStyle/>
          <a:p>
            <a:pPr>
              <a:spcBef>
                <a:spcPct val="50000"/>
              </a:spcBef>
            </a:pPr>
            <a:r>
              <a:rPr lang="en-IE"/>
              <a:t>first</a:t>
            </a:r>
            <a:endParaRPr lang="en-US"/>
          </a:p>
        </p:txBody>
      </p:sp>
      <p:sp>
        <p:nvSpPr>
          <p:cNvPr id="19" name="Text Box 22">
            <a:extLst>
              <a:ext uri="{FF2B5EF4-FFF2-40B4-BE49-F238E27FC236}">
                <a16:creationId xmlns:a16="http://schemas.microsoft.com/office/drawing/2014/main" id="{6B787864-F6AE-DA39-EE0D-45B75974B7AF}"/>
              </a:ext>
            </a:extLst>
          </p:cNvPr>
          <p:cNvSpPr txBox="1">
            <a:spLocks noChangeArrowheads="1"/>
          </p:cNvSpPr>
          <p:nvPr/>
        </p:nvSpPr>
        <p:spPr bwMode="auto">
          <a:xfrm>
            <a:off x="9360877" y="3272448"/>
            <a:ext cx="457200" cy="701675"/>
          </a:xfrm>
          <a:prstGeom prst="rect">
            <a:avLst/>
          </a:prstGeom>
          <a:noFill/>
          <a:ln w="9525">
            <a:noFill/>
            <a:miter lim="800000"/>
            <a:headEnd/>
            <a:tailEnd/>
          </a:ln>
        </p:spPr>
        <p:txBody>
          <a:bodyPr>
            <a:spAutoFit/>
          </a:bodyPr>
          <a:lstStyle/>
          <a:p>
            <a:pPr>
              <a:spcBef>
                <a:spcPct val="50000"/>
              </a:spcBef>
            </a:pPr>
            <a:r>
              <a:rPr lang="en-IE" sz="4000"/>
              <a:t>9</a:t>
            </a:r>
            <a:endParaRPr lang="en-US" sz="4000"/>
          </a:p>
        </p:txBody>
      </p:sp>
      <p:sp>
        <p:nvSpPr>
          <p:cNvPr id="20" name="Text Box 23">
            <a:extLst>
              <a:ext uri="{FF2B5EF4-FFF2-40B4-BE49-F238E27FC236}">
                <a16:creationId xmlns:a16="http://schemas.microsoft.com/office/drawing/2014/main" id="{9334233E-278E-D480-7E61-2DF8321B7870}"/>
              </a:ext>
            </a:extLst>
          </p:cNvPr>
          <p:cNvSpPr txBox="1">
            <a:spLocks noChangeArrowheads="1"/>
          </p:cNvSpPr>
          <p:nvPr/>
        </p:nvSpPr>
        <p:spPr bwMode="auto">
          <a:xfrm>
            <a:off x="10275277" y="3272448"/>
            <a:ext cx="457200" cy="701675"/>
          </a:xfrm>
          <a:prstGeom prst="rect">
            <a:avLst/>
          </a:prstGeom>
          <a:noFill/>
          <a:ln w="9525">
            <a:noFill/>
            <a:miter lim="800000"/>
            <a:headEnd/>
            <a:tailEnd/>
          </a:ln>
        </p:spPr>
        <p:txBody>
          <a:bodyPr>
            <a:spAutoFit/>
          </a:bodyPr>
          <a:lstStyle/>
          <a:p>
            <a:pPr>
              <a:spcBef>
                <a:spcPct val="50000"/>
              </a:spcBef>
            </a:pPr>
            <a:r>
              <a:rPr lang="en-IE" sz="4000"/>
              <a:t>4</a:t>
            </a:r>
            <a:endParaRPr lang="en-US" sz="4000"/>
          </a:p>
        </p:txBody>
      </p:sp>
      <p:sp>
        <p:nvSpPr>
          <p:cNvPr id="21" name="Text Box 24">
            <a:extLst>
              <a:ext uri="{FF2B5EF4-FFF2-40B4-BE49-F238E27FC236}">
                <a16:creationId xmlns:a16="http://schemas.microsoft.com/office/drawing/2014/main" id="{3A85A12B-5B8C-9DF7-CD6E-64731D5DC980}"/>
              </a:ext>
            </a:extLst>
          </p:cNvPr>
          <p:cNvSpPr txBox="1">
            <a:spLocks noChangeArrowheads="1"/>
          </p:cNvSpPr>
          <p:nvPr/>
        </p:nvSpPr>
        <p:spPr bwMode="auto">
          <a:xfrm>
            <a:off x="11189677" y="3272448"/>
            <a:ext cx="457200" cy="701675"/>
          </a:xfrm>
          <a:prstGeom prst="rect">
            <a:avLst/>
          </a:prstGeom>
          <a:noFill/>
          <a:ln w="9525">
            <a:noFill/>
            <a:miter lim="800000"/>
            <a:headEnd/>
            <a:tailEnd/>
          </a:ln>
        </p:spPr>
        <p:txBody>
          <a:bodyPr>
            <a:spAutoFit/>
          </a:bodyPr>
          <a:lstStyle/>
          <a:p>
            <a:pPr>
              <a:spcBef>
                <a:spcPct val="50000"/>
              </a:spcBef>
            </a:pPr>
            <a:r>
              <a:rPr lang="en-IE" sz="4000"/>
              <a:t>5</a:t>
            </a:r>
            <a:endParaRPr lang="en-US" sz="4000"/>
          </a:p>
        </p:txBody>
      </p:sp>
      <p:sp>
        <p:nvSpPr>
          <p:cNvPr id="22" name="Text Box 26">
            <a:extLst>
              <a:ext uri="{FF2B5EF4-FFF2-40B4-BE49-F238E27FC236}">
                <a16:creationId xmlns:a16="http://schemas.microsoft.com/office/drawing/2014/main" id="{E77919AA-B388-3F25-5627-3805025C08E5}"/>
              </a:ext>
            </a:extLst>
          </p:cNvPr>
          <p:cNvSpPr txBox="1">
            <a:spLocks noChangeArrowheads="1"/>
          </p:cNvSpPr>
          <p:nvPr/>
        </p:nvSpPr>
        <p:spPr bwMode="auto">
          <a:xfrm>
            <a:off x="6236677" y="4259873"/>
            <a:ext cx="1524000" cy="400050"/>
          </a:xfrm>
          <a:prstGeom prst="rect">
            <a:avLst/>
          </a:prstGeom>
          <a:noFill/>
          <a:ln w="9525">
            <a:noFill/>
            <a:miter lim="800000"/>
            <a:headEnd/>
            <a:tailEnd/>
          </a:ln>
        </p:spPr>
        <p:txBody>
          <a:bodyPr>
            <a:spAutoFit/>
          </a:bodyPr>
          <a:lstStyle/>
          <a:p>
            <a:pPr>
              <a:spcBef>
                <a:spcPct val="50000"/>
              </a:spcBef>
            </a:pPr>
            <a:r>
              <a:rPr lang="en-IE"/>
              <a:t>second</a:t>
            </a:r>
            <a:endParaRPr lang="en-US"/>
          </a:p>
        </p:txBody>
      </p:sp>
      <p:sp>
        <p:nvSpPr>
          <p:cNvPr id="23" name="Line 27">
            <a:extLst>
              <a:ext uri="{FF2B5EF4-FFF2-40B4-BE49-F238E27FC236}">
                <a16:creationId xmlns:a16="http://schemas.microsoft.com/office/drawing/2014/main" id="{A7694B1E-3E63-E07F-EAF5-A6F89C4D22C7}"/>
              </a:ext>
            </a:extLst>
          </p:cNvPr>
          <p:cNvSpPr>
            <a:spLocks noChangeShapeType="1"/>
          </p:cNvSpPr>
          <p:nvPr/>
        </p:nvSpPr>
        <p:spPr bwMode="auto">
          <a:xfrm flipH="1" flipV="1">
            <a:off x="6770077" y="3897923"/>
            <a:ext cx="228600" cy="304800"/>
          </a:xfrm>
          <a:prstGeom prst="line">
            <a:avLst/>
          </a:prstGeom>
          <a:noFill/>
          <a:ln w="9525">
            <a:solidFill>
              <a:schemeClr val="tx1"/>
            </a:solidFill>
            <a:miter lim="800000"/>
            <a:headEnd/>
            <a:tailEnd type="triangle" w="med" len="med"/>
          </a:ln>
        </p:spPr>
        <p:txBody>
          <a:bodyPr wrap="none"/>
          <a:lstStyle/>
          <a:p>
            <a:endParaRPr lang="en-US"/>
          </a:p>
        </p:txBody>
      </p:sp>
      <p:sp>
        <p:nvSpPr>
          <p:cNvPr id="24" name="Line 28">
            <a:extLst>
              <a:ext uri="{FF2B5EF4-FFF2-40B4-BE49-F238E27FC236}">
                <a16:creationId xmlns:a16="http://schemas.microsoft.com/office/drawing/2014/main" id="{F234223A-92FA-18A7-DCC1-5118625A0228}"/>
              </a:ext>
            </a:extLst>
          </p:cNvPr>
          <p:cNvSpPr>
            <a:spLocks noChangeShapeType="1"/>
          </p:cNvSpPr>
          <p:nvPr/>
        </p:nvSpPr>
        <p:spPr bwMode="auto">
          <a:xfrm flipH="1" flipV="1">
            <a:off x="7913077" y="3897923"/>
            <a:ext cx="228600" cy="381000"/>
          </a:xfrm>
          <a:prstGeom prst="line">
            <a:avLst/>
          </a:prstGeom>
          <a:noFill/>
          <a:ln w="9525">
            <a:solidFill>
              <a:schemeClr val="tx1"/>
            </a:solidFill>
            <a:miter lim="800000"/>
            <a:headEnd/>
            <a:tailEnd type="triangle" w="med" len="med"/>
          </a:ln>
        </p:spPr>
        <p:txBody>
          <a:bodyPr wrap="none"/>
          <a:lstStyle/>
          <a:p>
            <a:endParaRPr lang="en-US"/>
          </a:p>
        </p:txBody>
      </p:sp>
      <p:sp>
        <p:nvSpPr>
          <p:cNvPr id="25" name="Text Box 29">
            <a:extLst>
              <a:ext uri="{FF2B5EF4-FFF2-40B4-BE49-F238E27FC236}">
                <a16:creationId xmlns:a16="http://schemas.microsoft.com/office/drawing/2014/main" id="{5C2DFD30-1073-5908-6C55-F5498BE31202}"/>
              </a:ext>
            </a:extLst>
          </p:cNvPr>
          <p:cNvSpPr txBox="1">
            <a:spLocks noChangeArrowheads="1"/>
          </p:cNvSpPr>
          <p:nvPr/>
        </p:nvSpPr>
        <p:spPr bwMode="auto">
          <a:xfrm>
            <a:off x="7836877" y="4263048"/>
            <a:ext cx="1447800" cy="396875"/>
          </a:xfrm>
          <a:prstGeom prst="rect">
            <a:avLst/>
          </a:prstGeom>
          <a:noFill/>
          <a:ln w="9525">
            <a:noFill/>
            <a:miter lim="800000"/>
            <a:headEnd/>
            <a:tailEnd/>
          </a:ln>
        </p:spPr>
        <p:txBody>
          <a:bodyPr>
            <a:spAutoFit/>
          </a:bodyPr>
          <a:lstStyle/>
          <a:p>
            <a:pPr>
              <a:spcBef>
                <a:spcPct val="50000"/>
              </a:spcBef>
            </a:pPr>
            <a:r>
              <a:rPr lang="en-IE"/>
              <a:t>upperBound</a:t>
            </a:r>
            <a:endParaRPr lang="en-US"/>
          </a:p>
        </p:txBody>
      </p:sp>
      <p:sp>
        <p:nvSpPr>
          <p:cNvPr id="26" name="Freeform 30">
            <a:extLst>
              <a:ext uri="{FF2B5EF4-FFF2-40B4-BE49-F238E27FC236}">
                <a16:creationId xmlns:a16="http://schemas.microsoft.com/office/drawing/2014/main" id="{9F36591B-3727-B801-ABFE-3FB62B8FA569}"/>
              </a:ext>
            </a:extLst>
          </p:cNvPr>
          <p:cNvSpPr>
            <a:spLocks/>
          </p:cNvSpPr>
          <p:nvPr/>
        </p:nvSpPr>
        <p:spPr bwMode="auto">
          <a:xfrm>
            <a:off x="4712677" y="2602523"/>
            <a:ext cx="1752600" cy="304800"/>
          </a:xfrm>
          <a:custGeom>
            <a:avLst/>
            <a:gdLst>
              <a:gd name="T0" fmla="*/ 0 w 1104"/>
              <a:gd name="T1" fmla="*/ 2147483647 h 192"/>
              <a:gd name="T2" fmla="*/ 2147483647 w 1104"/>
              <a:gd name="T3" fmla="*/ 0 h 192"/>
              <a:gd name="T4" fmla="*/ 2147483647 w 1104"/>
              <a:gd name="T5" fmla="*/ 2147483647 h 192"/>
              <a:gd name="T6" fmla="*/ 0 60000 65536"/>
              <a:gd name="T7" fmla="*/ 0 60000 65536"/>
              <a:gd name="T8" fmla="*/ 0 60000 65536"/>
              <a:gd name="T9" fmla="*/ 0 w 1104"/>
              <a:gd name="T10" fmla="*/ 0 h 192"/>
              <a:gd name="T11" fmla="*/ 1104 w 1104"/>
              <a:gd name="T12" fmla="*/ 192 h 192"/>
            </a:gdLst>
            <a:ahLst/>
            <a:cxnLst>
              <a:cxn ang="T6">
                <a:pos x="T0" y="T1"/>
              </a:cxn>
              <a:cxn ang="T7">
                <a:pos x="T2" y="T3"/>
              </a:cxn>
              <a:cxn ang="T8">
                <a:pos x="T4" y="T5"/>
              </a:cxn>
            </a:cxnLst>
            <a:rect l="T9" t="T10" r="T11" b="T12"/>
            <a:pathLst>
              <a:path w="1104" h="192">
                <a:moveTo>
                  <a:pt x="0" y="192"/>
                </a:moveTo>
                <a:cubicBezTo>
                  <a:pt x="91" y="160"/>
                  <a:pt x="362" y="0"/>
                  <a:pt x="546" y="0"/>
                </a:cubicBezTo>
                <a:cubicBezTo>
                  <a:pt x="730" y="0"/>
                  <a:pt x="988" y="152"/>
                  <a:pt x="1104" y="192"/>
                </a:cubicBezTo>
              </a:path>
            </a:pathLst>
          </a:custGeom>
          <a:noFill/>
          <a:ln w="9525">
            <a:solidFill>
              <a:schemeClr val="tx1"/>
            </a:solidFill>
            <a:miter lim="800000"/>
            <a:headEnd/>
            <a:tailEnd/>
          </a:ln>
        </p:spPr>
        <p:txBody>
          <a:bodyPr wrap="none"/>
          <a:lstStyle/>
          <a:p>
            <a:endParaRPr lang="en-US"/>
          </a:p>
        </p:txBody>
      </p:sp>
      <p:sp>
        <p:nvSpPr>
          <p:cNvPr id="27" name="Freeform 31">
            <a:extLst>
              <a:ext uri="{FF2B5EF4-FFF2-40B4-BE49-F238E27FC236}">
                <a16:creationId xmlns:a16="http://schemas.microsoft.com/office/drawing/2014/main" id="{FF9D1309-F3FB-69AD-4990-AEA667823D34}"/>
              </a:ext>
            </a:extLst>
          </p:cNvPr>
          <p:cNvSpPr>
            <a:spLocks/>
          </p:cNvSpPr>
          <p:nvPr/>
        </p:nvSpPr>
        <p:spPr bwMode="auto">
          <a:xfrm>
            <a:off x="6617677" y="2602523"/>
            <a:ext cx="1752600" cy="304800"/>
          </a:xfrm>
          <a:custGeom>
            <a:avLst/>
            <a:gdLst>
              <a:gd name="T0" fmla="*/ 0 w 1104"/>
              <a:gd name="T1" fmla="*/ 2147483647 h 192"/>
              <a:gd name="T2" fmla="*/ 2147483647 w 1104"/>
              <a:gd name="T3" fmla="*/ 0 h 192"/>
              <a:gd name="T4" fmla="*/ 2147483647 w 1104"/>
              <a:gd name="T5" fmla="*/ 2147483647 h 192"/>
              <a:gd name="T6" fmla="*/ 0 60000 65536"/>
              <a:gd name="T7" fmla="*/ 0 60000 65536"/>
              <a:gd name="T8" fmla="*/ 0 60000 65536"/>
              <a:gd name="T9" fmla="*/ 0 w 1104"/>
              <a:gd name="T10" fmla="*/ 0 h 192"/>
              <a:gd name="T11" fmla="*/ 1104 w 1104"/>
              <a:gd name="T12" fmla="*/ 192 h 192"/>
            </a:gdLst>
            <a:ahLst/>
            <a:cxnLst>
              <a:cxn ang="T6">
                <a:pos x="T0" y="T1"/>
              </a:cxn>
              <a:cxn ang="T7">
                <a:pos x="T2" y="T3"/>
              </a:cxn>
              <a:cxn ang="T8">
                <a:pos x="T4" y="T5"/>
              </a:cxn>
            </a:cxnLst>
            <a:rect l="T9" t="T10" r="T11" b="T12"/>
            <a:pathLst>
              <a:path w="1104" h="192">
                <a:moveTo>
                  <a:pt x="0" y="192"/>
                </a:moveTo>
                <a:cubicBezTo>
                  <a:pt x="91" y="160"/>
                  <a:pt x="362" y="0"/>
                  <a:pt x="546" y="0"/>
                </a:cubicBezTo>
                <a:cubicBezTo>
                  <a:pt x="730" y="0"/>
                  <a:pt x="988" y="152"/>
                  <a:pt x="1104" y="192"/>
                </a:cubicBezTo>
              </a:path>
            </a:pathLst>
          </a:custGeom>
          <a:noFill/>
          <a:ln w="9525">
            <a:solidFill>
              <a:schemeClr val="tx1"/>
            </a:solidFill>
            <a:miter lim="800000"/>
            <a:headEnd/>
            <a:tailEnd/>
          </a:ln>
        </p:spPr>
        <p:txBody>
          <a:bodyPr wrap="none"/>
          <a:lstStyle/>
          <a:p>
            <a:endParaRPr lang="en-US"/>
          </a:p>
        </p:txBody>
      </p:sp>
      <p:sp>
        <p:nvSpPr>
          <p:cNvPr id="28" name="Text Box 32">
            <a:extLst>
              <a:ext uri="{FF2B5EF4-FFF2-40B4-BE49-F238E27FC236}">
                <a16:creationId xmlns:a16="http://schemas.microsoft.com/office/drawing/2014/main" id="{CE949AC8-6CD7-B1CB-465C-FE973B621C69}"/>
              </a:ext>
            </a:extLst>
          </p:cNvPr>
          <p:cNvSpPr txBox="1">
            <a:spLocks noChangeArrowheads="1"/>
          </p:cNvSpPr>
          <p:nvPr/>
        </p:nvSpPr>
        <p:spPr bwMode="auto">
          <a:xfrm>
            <a:off x="4865077" y="2221523"/>
            <a:ext cx="1219200" cy="396875"/>
          </a:xfrm>
          <a:prstGeom prst="rect">
            <a:avLst/>
          </a:prstGeom>
          <a:noFill/>
          <a:ln w="9525">
            <a:noFill/>
            <a:miter lim="800000"/>
            <a:headEnd/>
            <a:tailEnd/>
          </a:ln>
        </p:spPr>
        <p:txBody>
          <a:bodyPr>
            <a:spAutoFit/>
          </a:bodyPr>
          <a:lstStyle/>
          <a:p>
            <a:pPr>
              <a:spcBef>
                <a:spcPct val="50000"/>
              </a:spcBef>
            </a:pPr>
            <a:r>
              <a:rPr lang="en-IE"/>
              <a:t>First half</a:t>
            </a:r>
            <a:endParaRPr lang="en-US"/>
          </a:p>
        </p:txBody>
      </p:sp>
      <p:sp>
        <p:nvSpPr>
          <p:cNvPr id="29" name="Text Box 33">
            <a:extLst>
              <a:ext uri="{FF2B5EF4-FFF2-40B4-BE49-F238E27FC236}">
                <a16:creationId xmlns:a16="http://schemas.microsoft.com/office/drawing/2014/main" id="{FEFDCBC8-E669-8D40-1984-5D8643D58154}"/>
              </a:ext>
            </a:extLst>
          </p:cNvPr>
          <p:cNvSpPr txBox="1">
            <a:spLocks noChangeArrowheads="1"/>
          </p:cNvSpPr>
          <p:nvPr/>
        </p:nvSpPr>
        <p:spPr bwMode="auto">
          <a:xfrm>
            <a:off x="6617677" y="2221523"/>
            <a:ext cx="1600200" cy="396875"/>
          </a:xfrm>
          <a:prstGeom prst="rect">
            <a:avLst/>
          </a:prstGeom>
          <a:noFill/>
          <a:ln w="9525">
            <a:noFill/>
            <a:miter lim="800000"/>
            <a:headEnd/>
            <a:tailEnd/>
          </a:ln>
        </p:spPr>
        <p:txBody>
          <a:bodyPr>
            <a:spAutoFit/>
          </a:bodyPr>
          <a:lstStyle/>
          <a:p>
            <a:pPr>
              <a:spcBef>
                <a:spcPct val="50000"/>
              </a:spcBef>
            </a:pPr>
            <a:r>
              <a:rPr lang="en-IE"/>
              <a:t>Second Half</a:t>
            </a:r>
            <a:endParaRPr lang="en-US"/>
          </a:p>
        </p:txBody>
      </p:sp>
    </p:spTree>
    <p:extLst>
      <p:ext uri="{BB962C8B-B14F-4D97-AF65-F5344CB8AC3E}">
        <p14:creationId xmlns:p14="http://schemas.microsoft.com/office/powerpoint/2010/main" val="18519015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A876D-A003-DC47-2A3C-608CDE6744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3401E4-F5AD-2891-BE34-01A9146ECC55}"/>
              </a:ext>
            </a:extLst>
          </p:cNvPr>
          <p:cNvSpPr>
            <a:spLocks noGrp="1"/>
          </p:cNvSpPr>
          <p:nvPr>
            <p:ph type="title"/>
          </p:nvPr>
        </p:nvSpPr>
        <p:spPr>
          <a:xfrm>
            <a:off x="158262" y="1735015"/>
            <a:ext cx="4038599" cy="1456267"/>
          </a:xfrm>
        </p:spPr>
        <p:txBody>
          <a:bodyPr/>
          <a:lstStyle/>
          <a:p>
            <a:r>
              <a:rPr lang="en-IE" dirty="0"/>
              <a:t>Java Implementation</a:t>
            </a:r>
            <a:endParaRPr lang="en-US" dirty="0"/>
          </a:p>
        </p:txBody>
      </p:sp>
      <p:sp>
        <p:nvSpPr>
          <p:cNvPr id="3" name="Content Placeholder 2">
            <a:extLst>
              <a:ext uri="{FF2B5EF4-FFF2-40B4-BE49-F238E27FC236}">
                <a16:creationId xmlns:a16="http://schemas.microsoft.com/office/drawing/2014/main" id="{9CB6F7A5-AA91-7A7D-1C5D-3116526DE3CD}"/>
              </a:ext>
            </a:extLst>
          </p:cNvPr>
          <p:cNvSpPr>
            <a:spLocks noGrp="1"/>
          </p:cNvSpPr>
          <p:nvPr>
            <p:ph idx="1"/>
          </p:nvPr>
        </p:nvSpPr>
        <p:spPr>
          <a:xfrm>
            <a:off x="3645877" y="351692"/>
            <a:ext cx="8253047" cy="6424245"/>
          </a:xfrm>
          <a:solidFill>
            <a:schemeClr val="accent1">
              <a:lumMod val="50000"/>
            </a:schemeClr>
          </a:solidFill>
        </p:spPr>
        <p:txBody>
          <a:bodyPr>
            <a:normAutofit fontScale="85000" lnSpcReduction="20000"/>
          </a:bodyPr>
          <a:lstStyle/>
          <a:p>
            <a:pPr eaLnBrk="1" hangingPunct="1">
              <a:lnSpc>
                <a:spcPct val="80000"/>
              </a:lnSpc>
              <a:buFont typeface="Wingdings" pitchFamily="2" charset="2"/>
              <a:buNone/>
            </a:pPr>
            <a:r>
              <a:rPr lang="en-US" sz="1800" dirty="0">
                <a:latin typeface="Courier New" pitchFamily="49" charset="0"/>
              </a:rPr>
              <a:t> public void merge(long[] </a:t>
            </a:r>
            <a:r>
              <a:rPr lang="en-US" sz="1800" dirty="0" err="1">
                <a:latin typeface="Courier New" pitchFamily="49" charset="0"/>
              </a:rPr>
              <a:t>workSpace</a:t>
            </a:r>
            <a:r>
              <a:rPr lang="en-US" sz="1800" dirty="0">
                <a:latin typeface="Courier New" pitchFamily="49" charset="0"/>
              </a:rPr>
              <a:t>, int first,</a:t>
            </a:r>
          </a:p>
          <a:p>
            <a:pPr eaLnBrk="1" hangingPunct="1">
              <a:lnSpc>
                <a:spcPct val="80000"/>
              </a:lnSpc>
              <a:buFont typeface="Wingdings" pitchFamily="2" charset="2"/>
              <a:buNone/>
            </a:pPr>
            <a:r>
              <a:rPr lang="en-US" sz="1800" dirty="0">
                <a:latin typeface="Courier New" pitchFamily="49" charset="0"/>
              </a:rPr>
              <a:t>                           int second, int </a:t>
            </a:r>
            <a:r>
              <a:rPr lang="en-US" sz="1800" dirty="0" err="1">
                <a:latin typeface="Courier New" pitchFamily="49" charset="0"/>
              </a:rPr>
              <a:t>upperBound</a:t>
            </a:r>
            <a:r>
              <a:rPr lang="en-US" sz="1800" dirty="0">
                <a:latin typeface="Courier New" pitchFamily="49" charset="0"/>
              </a:rPr>
              <a:t>) {</a:t>
            </a:r>
          </a:p>
          <a:p>
            <a:pPr eaLnBrk="1" hangingPunct="1">
              <a:lnSpc>
                <a:spcPct val="80000"/>
              </a:lnSpc>
              <a:buFont typeface="Wingdings" pitchFamily="2" charset="2"/>
              <a:buNone/>
            </a:pPr>
            <a:r>
              <a:rPr lang="en-US" sz="1800" dirty="0">
                <a:latin typeface="Courier New" pitchFamily="49" charset="0"/>
              </a:rPr>
              <a:t>      int j = 0;                             </a:t>
            </a:r>
            <a:r>
              <a:rPr lang="en-US" sz="1800" dirty="0">
                <a:solidFill>
                  <a:srgbClr val="DF0601"/>
                </a:solidFill>
                <a:latin typeface="Courier New" pitchFamily="49" charset="0"/>
              </a:rPr>
              <a:t>// workspace index</a:t>
            </a:r>
          </a:p>
          <a:p>
            <a:pPr eaLnBrk="1" hangingPunct="1">
              <a:lnSpc>
                <a:spcPct val="80000"/>
              </a:lnSpc>
              <a:buFont typeface="Wingdings" pitchFamily="2" charset="2"/>
              <a:buNone/>
            </a:pPr>
            <a:r>
              <a:rPr lang="en-US" sz="1800" dirty="0">
                <a:latin typeface="Courier New" pitchFamily="49" charset="0"/>
              </a:rPr>
              <a:t>      int </a:t>
            </a:r>
            <a:r>
              <a:rPr lang="en-US" sz="1800" dirty="0" err="1">
                <a:latin typeface="Courier New" pitchFamily="49" charset="0"/>
              </a:rPr>
              <a:t>lowerBound</a:t>
            </a:r>
            <a:r>
              <a:rPr lang="en-US" sz="1800" dirty="0">
                <a:latin typeface="Courier New" pitchFamily="49" charset="0"/>
              </a:rPr>
              <a:t> = first;</a:t>
            </a:r>
          </a:p>
          <a:p>
            <a:pPr eaLnBrk="1" hangingPunct="1">
              <a:lnSpc>
                <a:spcPct val="80000"/>
              </a:lnSpc>
              <a:buFont typeface="Wingdings" pitchFamily="2" charset="2"/>
              <a:buNone/>
            </a:pPr>
            <a:r>
              <a:rPr lang="en-US" sz="1800" dirty="0">
                <a:latin typeface="Courier New" pitchFamily="49" charset="0"/>
              </a:rPr>
              <a:t>      int mid = second - 1;</a:t>
            </a:r>
          </a:p>
          <a:p>
            <a:pPr eaLnBrk="1" hangingPunct="1">
              <a:lnSpc>
                <a:spcPct val="80000"/>
              </a:lnSpc>
              <a:buFont typeface="Wingdings" pitchFamily="2" charset="2"/>
              <a:buNone/>
            </a:pPr>
            <a:r>
              <a:rPr lang="en-US" sz="1800" dirty="0">
                <a:latin typeface="Courier New" pitchFamily="49" charset="0"/>
              </a:rPr>
              <a:t>      int n = upperBound-lowerBound+1;       </a:t>
            </a:r>
            <a:r>
              <a:rPr lang="en-US" sz="1800" dirty="0">
                <a:solidFill>
                  <a:srgbClr val="DF0601"/>
                </a:solidFill>
                <a:latin typeface="Courier New" pitchFamily="49" charset="0"/>
              </a:rPr>
              <a:t>// # of items</a:t>
            </a:r>
          </a:p>
          <a:p>
            <a:pPr eaLnBrk="1" hangingPunct="1">
              <a:lnSpc>
                <a:spcPct val="80000"/>
              </a:lnSpc>
              <a:buFont typeface="Wingdings" pitchFamily="2" charset="2"/>
              <a:buNone/>
            </a:pPr>
            <a:endParaRPr lang="en-US" sz="1800" dirty="0">
              <a:solidFill>
                <a:srgbClr val="DF0601"/>
              </a:solidFill>
              <a:latin typeface="Courier New" pitchFamily="49" charset="0"/>
            </a:endParaRPr>
          </a:p>
          <a:p>
            <a:pPr eaLnBrk="1" hangingPunct="1">
              <a:lnSpc>
                <a:spcPct val="80000"/>
              </a:lnSpc>
              <a:buFont typeface="Wingdings" pitchFamily="2" charset="2"/>
              <a:buNone/>
            </a:pPr>
            <a:r>
              <a:rPr lang="en-US" sz="1800" dirty="0">
                <a:latin typeface="Courier New" pitchFamily="49" charset="0"/>
              </a:rPr>
              <a:t>      while(first &lt;= mid &amp;&amp; second &lt;= </a:t>
            </a:r>
            <a:r>
              <a:rPr lang="en-US" sz="1800" dirty="0" err="1">
                <a:latin typeface="Courier New" pitchFamily="49" charset="0"/>
              </a:rPr>
              <a:t>upperBound</a:t>
            </a:r>
            <a:r>
              <a:rPr lang="en-US" sz="1800" dirty="0">
                <a:latin typeface="Courier New" pitchFamily="49" charset="0"/>
              </a:rPr>
              <a:t>) </a:t>
            </a:r>
            <a:r>
              <a:rPr lang="en-US" sz="1800" dirty="0">
                <a:solidFill>
                  <a:srgbClr val="DF0601"/>
                </a:solidFill>
                <a:latin typeface="Courier New" pitchFamily="49" charset="0"/>
              </a:rPr>
              <a:t>//halves not empty</a:t>
            </a:r>
          </a:p>
          <a:p>
            <a:pPr eaLnBrk="1" hangingPunct="1">
              <a:lnSpc>
                <a:spcPct val="80000"/>
              </a:lnSpc>
              <a:buFont typeface="Wingdings" pitchFamily="2" charset="2"/>
              <a:buNone/>
            </a:pPr>
            <a:r>
              <a:rPr lang="en-US" sz="1800" dirty="0">
                <a:latin typeface="Courier New" pitchFamily="49" charset="0"/>
              </a:rPr>
              <a:t>         if( </a:t>
            </a:r>
            <a:r>
              <a:rPr lang="en-US" sz="1800" dirty="0" err="1">
                <a:latin typeface="Courier New" pitchFamily="49" charset="0"/>
              </a:rPr>
              <a:t>theArray</a:t>
            </a:r>
            <a:r>
              <a:rPr lang="en-US" sz="1800" dirty="0">
                <a:latin typeface="Courier New" pitchFamily="49" charset="0"/>
              </a:rPr>
              <a:t>[first] &lt; </a:t>
            </a:r>
            <a:r>
              <a:rPr lang="en-US" sz="1800" dirty="0" err="1">
                <a:latin typeface="Courier New" pitchFamily="49" charset="0"/>
              </a:rPr>
              <a:t>theArray</a:t>
            </a:r>
            <a:r>
              <a:rPr lang="en-US" sz="1800" dirty="0">
                <a:latin typeface="Courier New" pitchFamily="49" charset="0"/>
              </a:rPr>
              <a:t>[second] )</a:t>
            </a:r>
          </a:p>
          <a:p>
            <a:pPr eaLnBrk="1" hangingPunct="1">
              <a:lnSpc>
                <a:spcPct val="80000"/>
              </a:lnSpc>
              <a:buFont typeface="Wingdings" pitchFamily="2" charset="2"/>
              <a:buNone/>
            </a:pPr>
            <a:r>
              <a:rPr lang="en-US" sz="1800" dirty="0">
                <a:latin typeface="Courier New" pitchFamily="49" charset="0"/>
              </a:rPr>
              <a:t>            </a:t>
            </a:r>
            <a:r>
              <a:rPr lang="en-US" sz="1800" dirty="0" err="1">
                <a:latin typeface="Courier New" pitchFamily="49" charset="0"/>
              </a:rPr>
              <a:t>workSpace</a:t>
            </a:r>
            <a:r>
              <a:rPr lang="en-US" sz="1800" dirty="0">
                <a:latin typeface="Courier New" pitchFamily="49" charset="0"/>
              </a:rPr>
              <a:t>[</a:t>
            </a:r>
            <a:r>
              <a:rPr lang="en-US" sz="1800" dirty="0" err="1">
                <a:latin typeface="Courier New" pitchFamily="49" charset="0"/>
              </a:rPr>
              <a:t>j++</a:t>
            </a:r>
            <a:r>
              <a:rPr lang="en-US" sz="1800" dirty="0">
                <a:latin typeface="Courier New" pitchFamily="49" charset="0"/>
              </a:rPr>
              <a:t>] = </a:t>
            </a:r>
            <a:r>
              <a:rPr lang="en-US" sz="1800" dirty="0" err="1">
                <a:latin typeface="Courier New" pitchFamily="49" charset="0"/>
              </a:rPr>
              <a:t>theArray</a:t>
            </a:r>
            <a:r>
              <a:rPr lang="en-US" sz="1800" dirty="0">
                <a:latin typeface="Courier New" pitchFamily="49" charset="0"/>
              </a:rPr>
              <a:t>[first++];</a:t>
            </a:r>
          </a:p>
          <a:p>
            <a:pPr eaLnBrk="1" hangingPunct="1">
              <a:lnSpc>
                <a:spcPct val="80000"/>
              </a:lnSpc>
              <a:buFont typeface="Wingdings" pitchFamily="2" charset="2"/>
              <a:buNone/>
            </a:pPr>
            <a:r>
              <a:rPr lang="en-US" sz="1800" dirty="0">
                <a:latin typeface="Courier New" pitchFamily="49" charset="0"/>
              </a:rPr>
              <a:t>         else</a:t>
            </a:r>
          </a:p>
          <a:p>
            <a:pPr eaLnBrk="1" hangingPunct="1">
              <a:lnSpc>
                <a:spcPct val="80000"/>
              </a:lnSpc>
              <a:buFont typeface="Wingdings" pitchFamily="2" charset="2"/>
              <a:buNone/>
            </a:pPr>
            <a:r>
              <a:rPr lang="en-US" sz="1800" dirty="0">
                <a:latin typeface="Courier New" pitchFamily="49" charset="0"/>
              </a:rPr>
              <a:t>            </a:t>
            </a:r>
            <a:r>
              <a:rPr lang="en-US" sz="1800" dirty="0" err="1">
                <a:latin typeface="Courier New" pitchFamily="49" charset="0"/>
              </a:rPr>
              <a:t>workSpace</a:t>
            </a:r>
            <a:r>
              <a:rPr lang="en-US" sz="1800" dirty="0">
                <a:latin typeface="Courier New" pitchFamily="49" charset="0"/>
              </a:rPr>
              <a:t>[</a:t>
            </a:r>
            <a:r>
              <a:rPr lang="en-US" sz="1800" dirty="0" err="1">
                <a:latin typeface="Courier New" pitchFamily="49" charset="0"/>
              </a:rPr>
              <a:t>j++</a:t>
            </a:r>
            <a:r>
              <a:rPr lang="en-US" sz="1800" dirty="0">
                <a:latin typeface="Courier New" pitchFamily="49" charset="0"/>
              </a:rPr>
              <a:t>] = </a:t>
            </a:r>
            <a:r>
              <a:rPr lang="en-US" sz="1800" dirty="0" err="1">
                <a:latin typeface="Courier New" pitchFamily="49" charset="0"/>
              </a:rPr>
              <a:t>theArray</a:t>
            </a:r>
            <a:r>
              <a:rPr lang="en-US" sz="1800" dirty="0">
                <a:latin typeface="Courier New" pitchFamily="49" charset="0"/>
              </a:rPr>
              <a:t>[second++];</a:t>
            </a:r>
          </a:p>
          <a:p>
            <a:pPr eaLnBrk="1" hangingPunct="1">
              <a:lnSpc>
                <a:spcPct val="80000"/>
              </a:lnSpc>
              <a:buFont typeface="Wingdings" pitchFamily="2" charset="2"/>
              <a:buNone/>
            </a:pPr>
            <a:endParaRPr lang="en-US" sz="1800" dirty="0">
              <a:latin typeface="Courier New" pitchFamily="49" charset="0"/>
            </a:endParaRPr>
          </a:p>
          <a:p>
            <a:pPr eaLnBrk="1" hangingPunct="1">
              <a:lnSpc>
                <a:spcPct val="80000"/>
              </a:lnSpc>
              <a:buFont typeface="Wingdings" pitchFamily="2" charset="2"/>
              <a:buNone/>
            </a:pPr>
            <a:r>
              <a:rPr lang="en-US" sz="1800" dirty="0">
                <a:latin typeface="Courier New" pitchFamily="49" charset="0"/>
              </a:rPr>
              <a:t>      while(first &lt;= mid)	</a:t>
            </a:r>
            <a:r>
              <a:rPr lang="en-US" sz="1800" dirty="0">
                <a:solidFill>
                  <a:srgbClr val="DF0601"/>
                </a:solidFill>
                <a:latin typeface="Courier New" pitchFamily="49" charset="0"/>
              </a:rPr>
              <a:t>//check first half for remaining</a:t>
            </a:r>
          </a:p>
          <a:p>
            <a:pPr eaLnBrk="1" hangingPunct="1">
              <a:lnSpc>
                <a:spcPct val="80000"/>
              </a:lnSpc>
              <a:buFont typeface="Wingdings" pitchFamily="2" charset="2"/>
              <a:buNone/>
            </a:pPr>
            <a:r>
              <a:rPr lang="en-US" sz="1800" dirty="0">
                <a:latin typeface="Courier New" pitchFamily="49" charset="0"/>
              </a:rPr>
              <a:t>         </a:t>
            </a:r>
            <a:r>
              <a:rPr lang="en-US" sz="1800" dirty="0" err="1">
                <a:latin typeface="Courier New" pitchFamily="49" charset="0"/>
              </a:rPr>
              <a:t>workSpace</a:t>
            </a:r>
            <a:r>
              <a:rPr lang="en-US" sz="1800" dirty="0">
                <a:latin typeface="Courier New" pitchFamily="49" charset="0"/>
              </a:rPr>
              <a:t>[</a:t>
            </a:r>
            <a:r>
              <a:rPr lang="en-US" sz="1800" dirty="0" err="1">
                <a:latin typeface="Courier New" pitchFamily="49" charset="0"/>
              </a:rPr>
              <a:t>j++</a:t>
            </a:r>
            <a:r>
              <a:rPr lang="en-US" sz="1800" dirty="0">
                <a:latin typeface="Courier New" pitchFamily="49" charset="0"/>
              </a:rPr>
              <a:t>] = </a:t>
            </a:r>
            <a:r>
              <a:rPr lang="en-US" sz="1800" dirty="0" err="1">
                <a:latin typeface="Courier New" pitchFamily="49" charset="0"/>
              </a:rPr>
              <a:t>theArray</a:t>
            </a:r>
            <a:r>
              <a:rPr lang="en-US" sz="1800" dirty="0">
                <a:latin typeface="Courier New" pitchFamily="49" charset="0"/>
              </a:rPr>
              <a:t>[first++];</a:t>
            </a:r>
          </a:p>
          <a:p>
            <a:pPr eaLnBrk="1" hangingPunct="1">
              <a:lnSpc>
                <a:spcPct val="80000"/>
              </a:lnSpc>
              <a:buFont typeface="Wingdings" pitchFamily="2" charset="2"/>
              <a:buNone/>
            </a:pPr>
            <a:endParaRPr lang="en-US" sz="1800" dirty="0">
              <a:latin typeface="Courier New" pitchFamily="49" charset="0"/>
            </a:endParaRPr>
          </a:p>
          <a:p>
            <a:pPr eaLnBrk="1" hangingPunct="1">
              <a:lnSpc>
                <a:spcPct val="80000"/>
              </a:lnSpc>
              <a:buFont typeface="Wingdings" pitchFamily="2" charset="2"/>
              <a:buNone/>
            </a:pPr>
            <a:r>
              <a:rPr lang="en-US" sz="1800" dirty="0">
                <a:latin typeface="Courier New" pitchFamily="49" charset="0"/>
              </a:rPr>
              <a:t>      while(second &lt;= </a:t>
            </a:r>
            <a:r>
              <a:rPr lang="en-US" sz="1800" dirty="0" err="1">
                <a:latin typeface="Courier New" pitchFamily="49" charset="0"/>
              </a:rPr>
              <a:t>upperBound</a:t>
            </a:r>
            <a:r>
              <a:rPr lang="en-US" sz="1800" dirty="0">
                <a:latin typeface="Courier New" pitchFamily="49" charset="0"/>
              </a:rPr>
              <a:t>) </a:t>
            </a:r>
            <a:r>
              <a:rPr lang="en-US" sz="1800" dirty="0">
                <a:solidFill>
                  <a:srgbClr val="DF0601"/>
                </a:solidFill>
                <a:latin typeface="Courier New" pitchFamily="49" charset="0"/>
              </a:rPr>
              <a:t>//check second half for remaining</a:t>
            </a:r>
          </a:p>
          <a:p>
            <a:pPr eaLnBrk="1" hangingPunct="1">
              <a:lnSpc>
                <a:spcPct val="80000"/>
              </a:lnSpc>
              <a:buFont typeface="Wingdings" pitchFamily="2" charset="2"/>
              <a:buNone/>
            </a:pPr>
            <a:r>
              <a:rPr lang="en-US" sz="1800" dirty="0">
                <a:latin typeface="Courier New" pitchFamily="49" charset="0"/>
              </a:rPr>
              <a:t>         </a:t>
            </a:r>
            <a:r>
              <a:rPr lang="en-US" sz="1800" dirty="0" err="1">
                <a:latin typeface="Courier New" pitchFamily="49" charset="0"/>
              </a:rPr>
              <a:t>workSpace</a:t>
            </a:r>
            <a:r>
              <a:rPr lang="en-US" sz="1800" dirty="0">
                <a:latin typeface="Courier New" pitchFamily="49" charset="0"/>
              </a:rPr>
              <a:t>[</a:t>
            </a:r>
            <a:r>
              <a:rPr lang="en-US" sz="1800" dirty="0" err="1">
                <a:latin typeface="Courier New" pitchFamily="49" charset="0"/>
              </a:rPr>
              <a:t>j++</a:t>
            </a:r>
            <a:r>
              <a:rPr lang="en-US" sz="1800" dirty="0">
                <a:latin typeface="Courier New" pitchFamily="49" charset="0"/>
              </a:rPr>
              <a:t>] = </a:t>
            </a:r>
            <a:r>
              <a:rPr lang="en-US" sz="1800" dirty="0" err="1">
                <a:latin typeface="Courier New" pitchFamily="49" charset="0"/>
              </a:rPr>
              <a:t>theArray</a:t>
            </a:r>
            <a:r>
              <a:rPr lang="en-US" sz="1800" dirty="0">
                <a:latin typeface="Courier New" pitchFamily="49" charset="0"/>
              </a:rPr>
              <a:t>[second++];</a:t>
            </a:r>
          </a:p>
          <a:p>
            <a:pPr eaLnBrk="1" hangingPunct="1">
              <a:lnSpc>
                <a:spcPct val="80000"/>
              </a:lnSpc>
              <a:buFont typeface="Wingdings" pitchFamily="2" charset="2"/>
              <a:buNone/>
            </a:pPr>
            <a:endParaRPr lang="en-US" sz="1800" dirty="0">
              <a:latin typeface="Courier New" pitchFamily="49" charset="0"/>
            </a:endParaRPr>
          </a:p>
          <a:p>
            <a:pPr eaLnBrk="1" hangingPunct="1">
              <a:lnSpc>
                <a:spcPct val="80000"/>
              </a:lnSpc>
              <a:buFont typeface="Wingdings" pitchFamily="2" charset="2"/>
              <a:buNone/>
            </a:pPr>
            <a:r>
              <a:rPr lang="en-US" sz="1800" dirty="0">
                <a:latin typeface="Courier New" pitchFamily="49" charset="0"/>
              </a:rPr>
              <a:t>      for(j=0; j&lt;n; </a:t>
            </a:r>
            <a:r>
              <a:rPr lang="en-US" sz="1800" dirty="0" err="1">
                <a:latin typeface="Courier New" pitchFamily="49" charset="0"/>
              </a:rPr>
              <a:t>j++</a:t>
            </a:r>
            <a:r>
              <a:rPr lang="en-US" sz="1800" dirty="0">
                <a:latin typeface="Courier New" pitchFamily="49" charset="0"/>
              </a:rPr>
              <a:t>)</a:t>
            </a:r>
          </a:p>
          <a:p>
            <a:pPr eaLnBrk="1" hangingPunct="1">
              <a:lnSpc>
                <a:spcPct val="80000"/>
              </a:lnSpc>
              <a:buFont typeface="Wingdings" pitchFamily="2" charset="2"/>
              <a:buNone/>
            </a:pPr>
            <a:r>
              <a:rPr lang="en-US" sz="1800" dirty="0">
                <a:latin typeface="Courier New" pitchFamily="49" charset="0"/>
              </a:rPr>
              <a:t>         </a:t>
            </a:r>
            <a:r>
              <a:rPr lang="en-US" sz="1800" dirty="0" err="1">
                <a:latin typeface="Courier New" pitchFamily="49" charset="0"/>
              </a:rPr>
              <a:t>theArray</a:t>
            </a:r>
            <a:r>
              <a:rPr lang="en-US" sz="1800" dirty="0">
                <a:latin typeface="Courier New" pitchFamily="49" charset="0"/>
              </a:rPr>
              <a:t>[</a:t>
            </a:r>
            <a:r>
              <a:rPr lang="en-US" sz="1800" dirty="0" err="1">
                <a:latin typeface="Courier New" pitchFamily="49" charset="0"/>
              </a:rPr>
              <a:t>lowerBound+j</a:t>
            </a:r>
            <a:r>
              <a:rPr lang="en-US" sz="1800" dirty="0">
                <a:latin typeface="Courier New" pitchFamily="49" charset="0"/>
              </a:rPr>
              <a:t>] = </a:t>
            </a:r>
            <a:r>
              <a:rPr lang="en-US" sz="1800" dirty="0" err="1">
                <a:latin typeface="Courier New" pitchFamily="49" charset="0"/>
              </a:rPr>
              <a:t>workSpace</a:t>
            </a:r>
            <a:r>
              <a:rPr lang="en-US" sz="1800" dirty="0">
                <a:latin typeface="Courier New" pitchFamily="49" charset="0"/>
              </a:rPr>
              <a:t>[j]; </a:t>
            </a:r>
            <a:r>
              <a:rPr lang="en-US" sz="1800" dirty="0">
                <a:solidFill>
                  <a:srgbClr val="DF0601"/>
                </a:solidFill>
                <a:latin typeface="Courier New" pitchFamily="49" charset="0"/>
              </a:rPr>
              <a:t>//copy the workspace back</a:t>
            </a:r>
          </a:p>
          <a:p>
            <a:pPr eaLnBrk="1" hangingPunct="1">
              <a:lnSpc>
                <a:spcPct val="80000"/>
              </a:lnSpc>
              <a:buFont typeface="Wingdings" pitchFamily="2" charset="2"/>
              <a:buNone/>
            </a:pPr>
            <a:r>
              <a:rPr lang="en-US" sz="1800" dirty="0">
                <a:latin typeface="Courier New" pitchFamily="49" charset="0"/>
              </a:rPr>
              <a:t> }  // end merge()</a:t>
            </a:r>
          </a:p>
          <a:p>
            <a:endParaRPr lang="en-US" dirty="0"/>
          </a:p>
        </p:txBody>
      </p:sp>
    </p:spTree>
    <p:extLst>
      <p:ext uri="{BB962C8B-B14F-4D97-AF65-F5344CB8AC3E}">
        <p14:creationId xmlns:p14="http://schemas.microsoft.com/office/powerpoint/2010/main" val="18159172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2C83C897-D155-2850-D07A-D85020047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847F25-24CC-9BC8-46E2-C2D1FCEA2A46}"/>
              </a:ext>
            </a:extLst>
          </p:cNvPr>
          <p:cNvSpPr>
            <a:spLocks noGrp="1"/>
          </p:cNvSpPr>
          <p:nvPr>
            <p:ph type="title"/>
          </p:nvPr>
        </p:nvSpPr>
        <p:spPr>
          <a:xfrm>
            <a:off x="4955458" y="639097"/>
            <a:ext cx="6593075" cy="1612490"/>
          </a:xfrm>
        </p:spPr>
        <p:txBody>
          <a:bodyPr>
            <a:normAutofit/>
          </a:bodyPr>
          <a:lstStyle/>
          <a:p>
            <a:r>
              <a:rPr lang="en-IE" dirty="0" err="1"/>
              <a:t>recMergeSort</a:t>
            </a:r>
            <a:r>
              <a:rPr lang="en-IE" dirty="0"/>
              <a:t> method</a:t>
            </a:r>
            <a:endParaRPr lang="en-US" dirty="0"/>
          </a:p>
        </p:txBody>
      </p:sp>
      <p:pic>
        <p:nvPicPr>
          <p:cNvPr id="5" name="Picture 4" descr="Formulae written on a blackboard">
            <a:extLst>
              <a:ext uri="{FF2B5EF4-FFF2-40B4-BE49-F238E27FC236}">
                <a16:creationId xmlns:a16="http://schemas.microsoft.com/office/drawing/2014/main" id="{5D829C53-CA45-7388-3C28-278E538B723E}"/>
              </a:ext>
            </a:extLst>
          </p:cNvPr>
          <p:cNvPicPr>
            <a:picLocks noChangeAspect="1"/>
          </p:cNvPicPr>
          <p:nvPr/>
        </p:nvPicPr>
        <p:blipFill>
          <a:blip r:embed="rId3"/>
          <a:srcRect l="25539" r="29337" b="-2"/>
          <a:stretch/>
        </p:blipFill>
        <p:spPr>
          <a:xfrm>
            <a:off x="20" y="975"/>
            <a:ext cx="4635988" cy="6858000"/>
          </a:xfrm>
          <a:prstGeom prst="rect">
            <a:avLst/>
          </a:prstGeom>
        </p:spPr>
      </p:pic>
      <p:sp>
        <p:nvSpPr>
          <p:cNvPr id="3" name="Content Placeholder 2">
            <a:extLst>
              <a:ext uri="{FF2B5EF4-FFF2-40B4-BE49-F238E27FC236}">
                <a16:creationId xmlns:a16="http://schemas.microsoft.com/office/drawing/2014/main" id="{FA72CCA5-210A-6FE6-868F-2D343EC351A1}"/>
              </a:ext>
            </a:extLst>
          </p:cNvPr>
          <p:cNvSpPr>
            <a:spLocks noGrp="1"/>
          </p:cNvSpPr>
          <p:nvPr>
            <p:ph idx="1"/>
          </p:nvPr>
        </p:nvSpPr>
        <p:spPr>
          <a:xfrm>
            <a:off x="4955458" y="2251587"/>
            <a:ext cx="6593075" cy="3972232"/>
          </a:xfrm>
        </p:spPr>
        <p:txBody>
          <a:bodyPr>
            <a:normAutofit/>
          </a:bodyPr>
          <a:lstStyle/>
          <a:p>
            <a:pPr eaLnBrk="1" hangingPunct="1"/>
            <a:r>
              <a:rPr lang="en-IE"/>
              <a:t>Computes the midpoint</a:t>
            </a:r>
          </a:p>
          <a:p>
            <a:pPr eaLnBrk="1" hangingPunct="1"/>
            <a:r>
              <a:rPr lang="en-IE"/>
              <a:t>Calls </a:t>
            </a:r>
            <a:r>
              <a:rPr lang="en-IE" err="1"/>
              <a:t>recMergeSort</a:t>
            </a:r>
            <a:r>
              <a:rPr lang="en-IE"/>
              <a:t> method on each of the halves</a:t>
            </a:r>
          </a:p>
          <a:p>
            <a:pPr eaLnBrk="1" hangingPunct="1"/>
            <a:r>
              <a:rPr lang="en-IE"/>
              <a:t>Calls merge method to merge the two sorted halves back together</a:t>
            </a:r>
          </a:p>
          <a:p>
            <a:pPr eaLnBrk="1" hangingPunct="1"/>
            <a:r>
              <a:rPr lang="en-IE"/>
              <a:t>Base case is when the range contains only one element (</a:t>
            </a:r>
            <a:r>
              <a:rPr lang="en-IE" err="1"/>
              <a:t>lowerBound</a:t>
            </a:r>
            <a:r>
              <a:rPr lang="en-IE"/>
              <a:t>==</a:t>
            </a:r>
            <a:r>
              <a:rPr lang="en-IE" err="1"/>
              <a:t>upperBound</a:t>
            </a:r>
            <a:r>
              <a:rPr lang="en-IE"/>
              <a:t>)</a:t>
            </a:r>
          </a:p>
          <a:p>
            <a:pPr eaLnBrk="1" hangingPunct="1"/>
            <a:r>
              <a:rPr lang="en-IE"/>
              <a:t>A single element is always sorted (obviously!) so it just returns itself</a:t>
            </a:r>
            <a:endParaRPr lang="en-US"/>
          </a:p>
        </p:txBody>
      </p:sp>
    </p:spTree>
    <p:extLst>
      <p:ext uri="{BB962C8B-B14F-4D97-AF65-F5344CB8AC3E}">
        <p14:creationId xmlns:p14="http://schemas.microsoft.com/office/powerpoint/2010/main" val="14809968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0DBE3-D21C-A4AC-60A4-E4A6E00B5C94}"/>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65F236F4-A26D-F460-7343-BFD4B4BEDBAE}"/>
              </a:ext>
            </a:extLst>
          </p:cNvPr>
          <p:cNvSpPr/>
          <p:nvPr/>
        </p:nvSpPr>
        <p:spPr>
          <a:xfrm>
            <a:off x="93785" y="1922585"/>
            <a:ext cx="11840307" cy="432581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A22A10-FDDD-D978-D988-EB1AC34F8933}"/>
              </a:ext>
            </a:extLst>
          </p:cNvPr>
          <p:cNvSpPr>
            <a:spLocks noGrp="1"/>
          </p:cNvSpPr>
          <p:nvPr>
            <p:ph type="title"/>
          </p:nvPr>
        </p:nvSpPr>
        <p:spPr/>
        <p:txBody>
          <a:bodyPr/>
          <a:lstStyle/>
          <a:p>
            <a:r>
              <a:rPr lang="en-US" b="1" dirty="0" err="1">
                <a:latin typeface="Arial" pitchFamily="34" charset="0"/>
                <a:cs typeface="Arial" pitchFamily="34" charset="0"/>
              </a:rPr>
              <a:t>MergeSort</a:t>
            </a:r>
            <a:endParaRPr lang="en-US" dirty="0"/>
          </a:p>
        </p:txBody>
      </p:sp>
      <p:graphicFrame>
        <p:nvGraphicFramePr>
          <p:cNvPr id="4" name="Content Placeholder 3">
            <a:extLst>
              <a:ext uri="{FF2B5EF4-FFF2-40B4-BE49-F238E27FC236}">
                <a16:creationId xmlns:a16="http://schemas.microsoft.com/office/drawing/2014/main" id="{2DA28D08-2FDA-CA0C-2FF7-5F23401FF9E8}"/>
              </a:ext>
            </a:extLst>
          </p:cNvPr>
          <p:cNvGraphicFramePr>
            <a:graphicFrameLocks noGrp="1" noChangeAspect="1"/>
          </p:cNvGraphicFramePr>
          <p:nvPr>
            <p:ph idx="1"/>
            <p:extLst>
              <p:ext uri="{D42A27DB-BD31-4B8C-83A1-F6EECF244321}">
                <p14:modId xmlns:p14="http://schemas.microsoft.com/office/powerpoint/2010/main" val="3452024394"/>
              </p:ext>
            </p:extLst>
          </p:nvPr>
        </p:nvGraphicFramePr>
        <p:xfrm>
          <a:off x="273136" y="2297722"/>
          <a:ext cx="11469525" cy="3493477"/>
        </p:xfrm>
        <a:graphic>
          <a:graphicData uri="http://schemas.openxmlformats.org/presentationml/2006/ole">
            <mc:AlternateContent xmlns:mc="http://schemas.openxmlformats.org/markup-compatibility/2006">
              <mc:Choice xmlns:v="urn:schemas-microsoft-com:vml" Requires="v">
                <p:oleObj name="Worksheet" r:id="rId2" imgW="5467680" imgH="1665000" progId="Excel.Sheet.8">
                  <p:embed/>
                </p:oleObj>
              </mc:Choice>
              <mc:Fallback>
                <p:oleObj name="Worksheet" r:id="rId2" imgW="5467680" imgH="1665000" progId="Excel.Sheet.8">
                  <p:embed/>
                  <p:pic>
                    <p:nvPicPr>
                      <p:cNvPr id="205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36" y="2297722"/>
                        <a:ext cx="11469525" cy="349347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40996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EEDE2A7E-9214-6030-8E51-B393D8D0BF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01DA43-713F-6424-B86C-61420A7BAEEC}"/>
              </a:ext>
            </a:extLst>
          </p:cNvPr>
          <p:cNvSpPr>
            <a:spLocks noGrp="1"/>
          </p:cNvSpPr>
          <p:nvPr>
            <p:ph type="title"/>
          </p:nvPr>
        </p:nvSpPr>
        <p:spPr>
          <a:xfrm>
            <a:off x="4955458" y="639097"/>
            <a:ext cx="6593075" cy="1612490"/>
          </a:xfrm>
        </p:spPr>
        <p:txBody>
          <a:bodyPr>
            <a:normAutofit/>
          </a:bodyPr>
          <a:lstStyle/>
          <a:p>
            <a:r>
              <a:rPr lang="en-IE" dirty="0"/>
              <a:t>Recursion</a:t>
            </a:r>
            <a:endParaRPr lang="en-US" dirty="0"/>
          </a:p>
        </p:txBody>
      </p:sp>
      <p:pic>
        <p:nvPicPr>
          <p:cNvPr id="4" name="Picture 3" descr="A painting of a person with a face&#10;&#10;Description automatically generated with medium confidence">
            <a:extLst>
              <a:ext uri="{FF2B5EF4-FFF2-40B4-BE49-F238E27FC236}">
                <a16:creationId xmlns:a16="http://schemas.microsoft.com/office/drawing/2014/main" id="{683D26F8-38F3-44E9-003D-9D2D60E4427E}"/>
              </a:ext>
            </a:extLst>
          </p:cNvPr>
          <p:cNvPicPr>
            <a:picLocks noChangeAspect="1" noChangeArrowheads="1"/>
          </p:cNvPicPr>
          <p:nvPr/>
        </p:nvPicPr>
        <p:blipFill>
          <a:blip r:embed="rId3" cstate="print"/>
          <a:srcRect b="4930"/>
          <a:stretch/>
        </p:blipFill>
        <p:spPr bwMode="auto">
          <a:xfrm>
            <a:off x="20" y="975"/>
            <a:ext cx="4635988" cy="6858000"/>
          </a:xfrm>
          <a:prstGeom prst="rect">
            <a:avLst/>
          </a:prstGeom>
          <a:noFill/>
        </p:spPr>
      </p:pic>
      <p:sp>
        <p:nvSpPr>
          <p:cNvPr id="3" name="Content Placeholder 2">
            <a:extLst>
              <a:ext uri="{FF2B5EF4-FFF2-40B4-BE49-F238E27FC236}">
                <a16:creationId xmlns:a16="http://schemas.microsoft.com/office/drawing/2014/main" id="{A039624E-A959-3C02-4D04-9B272256A5B6}"/>
              </a:ext>
            </a:extLst>
          </p:cNvPr>
          <p:cNvSpPr>
            <a:spLocks noGrp="1"/>
          </p:cNvSpPr>
          <p:nvPr>
            <p:ph idx="1"/>
          </p:nvPr>
        </p:nvSpPr>
        <p:spPr>
          <a:xfrm>
            <a:off x="4955458" y="2251587"/>
            <a:ext cx="6593075" cy="3972232"/>
          </a:xfrm>
        </p:spPr>
        <p:txBody>
          <a:bodyPr>
            <a:normAutofit/>
          </a:bodyPr>
          <a:lstStyle/>
          <a:p>
            <a:pPr eaLnBrk="1" hangingPunct="1"/>
            <a:r>
              <a:rPr lang="en-IE"/>
              <a:t>Recursion happens when a method calls itself</a:t>
            </a:r>
          </a:p>
          <a:p>
            <a:pPr eaLnBrk="1" hangingPunct="1"/>
            <a:r>
              <a:rPr lang="en-IE"/>
              <a:t>We can use it when a complicated problem can be broken down into a simpler problem of the same type</a:t>
            </a:r>
          </a:p>
          <a:p>
            <a:pPr eaLnBrk="1" hangingPunct="1"/>
            <a:r>
              <a:rPr lang="en-IE"/>
              <a:t>We can call the same method on the simpler problems and use the results to solve the bigger problem</a:t>
            </a:r>
          </a:p>
          <a:p>
            <a:pPr eaLnBrk="1" hangingPunct="1"/>
            <a:endParaRPr lang="en-IE"/>
          </a:p>
          <a:p>
            <a:endParaRPr lang="en-US" dirty="0"/>
          </a:p>
        </p:txBody>
      </p:sp>
    </p:spTree>
    <p:extLst>
      <p:ext uri="{BB962C8B-B14F-4D97-AF65-F5344CB8AC3E}">
        <p14:creationId xmlns:p14="http://schemas.microsoft.com/office/powerpoint/2010/main" val="1438944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AA250-4C23-A681-F260-19DBCB4DEB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7E48C8-A292-1C38-3018-5C01AFBA745E}"/>
              </a:ext>
            </a:extLst>
          </p:cNvPr>
          <p:cNvSpPr>
            <a:spLocks noGrp="1"/>
          </p:cNvSpPr>
          <p:nvPr>
            <p:ph type="title"/>
          </p:nvPr>
        </p:nvSpPr>
        <p:spPr/>
        <p:txBody>
          <a:bodyPr/>
          <a:lstStyle/>
          <a:p>
            <a:r>
              <a:rPr lang="en-GB" dirty="0"/>
              <a:t>Iterative example</a:t>
            </a:r>
            <a:endParaRPr lang="en-US" dirty="0"/>
          </a:p>
        </p:txBody>
      </p:sp>
      <p:sp>
        <p:nvSpPr>
          <p:cNvPr id="3" name="Content Placeholder 2">
            <a:extLst>
              <a:ext uri="{FF2B5EF4-FFF2-40B4-BE49-F238E27FC236}">
                <a16:creationId xmlns:a16="http://schemas.microsoft.com/office/drawing/2014/main" id="{922BC840-3804-7B26-6B7E-39AF8D075D29}"/>
              </a:ext>
            </a:extLst>
          </p:cNvPr>
          <p:cNvSpPr>
            <a:spLocks noGrp="1"/>
          </p:cNvSpPr>
          <p:nvPr>
            <p:ph idx="1"/>
          </p:nvPr>
        </p:nvSpPr>
        <p:spPr>
          <a:xfrm>
            <a:off x="685801" y="2142067"/>
            <a:ext cx="5410199" cy="3649133"/>
          </a:xfrm>
        </p:spPr>
        <p:txBody>
          <a:bodyPr/>
          <a:lstStyle/>
          <a:p>
            <a:r>
              <a:rPr lang="en-US" dirty="0"/>
              <a:t>Let’s </a:t>
            </a:r>
            <a:r>
              <a:rPr lang="en-IE" sz="1800" dirty="0"/>
              <a:t>look at a program that calculates the factorial of a number using an ordinary loop</a:t>
            </a:r>
          </a:p>
          <a:p>
            <a:r>
              <a:rPr lang="en-IE" sz="1800" dirty="0"/>
              <a:t>We kno</a:t>
            </a:r>
            <a:r>
              <a:rPr lang="en-IE" dirty="0"/>
              <a:t>w that the factorial of 5, 5! is:</a:t>
            </a:r>
            <a:endParaRPr lang="en-IE" sz="1800" dirty="0">
              <a:latin typeface="Courier New" pitchFamily="49" charset="0"/>
              <a:cs typeface="Courier New" pitchFamily="49" charset="0"/>
            </a:endParaRPr>
          </a:p>
          <a:p>
            <a:r>
              <a:rPr lang="en-IE" sz="1800" dirty="0">
                <a:latin typeface="Courier New" pitchFamily="49" charset="0"/>
                <a:cs typeface="Courier New" pitchFamily="49" charset="0"/>
              </a:rPr>
              <a:t>factorial(5)</a:t>
            </a:r>
            <a:r>
              <a:rPr lang="en-IE" sz="1800" dirty="0"/>
              <a:t> = 1 x 2 x 3 x 4 x 5 = 120</a:t>
            </a:r>
          </a:p>
          <a:p>
            <a:pPr marL="0" indent="0">
              <a:buNone/>
            </a:pPr>
            <a:endParaRPr lang="en-IE" sz="1800" dirty="0"/>
          </a:p>
          <a:p>
            <a:endParaRPr lang="en-US" dirty="0"/>
          </a:p>
        </p:txBody>
      </p:sp>
      <p:sp>
        <p:nvSpPr>
          <p:cNvPr id="4" name="Content Placeholder 2">
            <a:extLst>
              <a:ext uri="{FF2B5EF4-FFF2-40B4-BE49-F238E27FC236}">
                <a16:creationId xmlns:a16="http://schemas.microsoft.com/office/drawing/2014/main" id="{B605D8E3-6AC1-1614-2DCF-DBBC03E9115F}"/>
              </a:ext>
            </a:extLst>
          </p:cNvPr>
          <p:cNvSpPr txBox="1">
            <a:spLocks/>
          </p:cNvSpPr>
          <p:nvPr/>
        </p:nvSpPr>
        <p:spPr>
          <a:xfrm>
            <a:off x="6260123" y="2294467"/>
            <a:ext cx="5134708" cy="3649133"/>
          </a:xfrm>
          <a:prstGeom prst="rect">
            <a:avLst/>
          </a:prstGeom>
          <a:solidFill>
            <a:schemeClr val="accent1">
              <a:lumMod val="50000"/>
            </a:schemeClr>
          </a:solidFill>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lvl="1">
              <a:lnSpc>
                <a:spcPct val="90000"/>
              </a:lnSpc>
              <a:spcBef>
                <a:spcPct val="50000"/>
              </a:spcBef>
              <a:buFont typeface="Wingdings" pitchFamily="2" charset="2"/>
              <a:buNone/>
            </a:pPr>
            <a:r>
              <a:rPr lang="en-IE" sz="1800" dirty="0">
                <a:latin typeface="Courier New" pitchFamily="49" charset="0"/>
              </a:rPr>
              <a:t>public static </a:t>
            </a:r>
            <a:r>
              <a:rPr lang="en-GB" sz="1800" dirty="0">
                <a:latin typeface="Courier New" pitchFamily="49" charset="0"/>
              </a:rPr>
              <a:t>int fact</a:t>
            </a:r>
            <a:r>
              <a:rPr lang="en-IE" sz="1800" dirty="0" err="1">
                <a:latin typeface="Courier New" pitchFamily="49" charset="0"/>
              </a:rPr>
              <a:t>orial</a:t>
            </a:r>
            <a:r>
              <a:rPr lang="en-GB" sz="1800" dirty="0">
                <a:latin typeface="Courier New" pitchFamily="49" charset="0"/>
              </a:rPr>
              <a:t>( int N ) {</a:t>
            </a:r>
            <a:endParaRPr lang="en-IE" sz="1800" dirty="0">
              <a:latin typeface="Courier New" pitchFamily="49" charset="0"/>
            </a:endParaRPr>
          </a:p>
          <a:p>
            <a:pPr lvl="1">
              <a:lnSpc>
                <a:spcPct val="90000"/>
              </a:lnSpc>
              <a:spcBef>
                <a:spcPct val="50000"/>
              </a:spcBef>
              <a:buFont typeface="Wingdings" pitchFamily="2" charset="2"/>
              <a:buNone/>
            </a:pPr>
            <a:r>
              <a:rPr lang="en-IE" sz="1800" dirty="0">
                <a:latin typeface="Courier New" pitchFamily="49" charset="0"/>
              </a:rPr>
              <a:t>	</a:t>
            </a:r>
            <a:r>
              <a:rPr lang="en-GB" sz="1800" dirty="0">
                <a:latin typeface="Courier New" pitchFamily="49" charset="0"/>
              </a:rPr>
              <a:t>int product = 1; </a:t>
            </a:r>
            <a:endParaRPr lang="en-IE" sz="1800" dirty="0">
              <a:latin typeface="Courier New" pitchFamily="49" charset="0"/>
            </a:endParaRPr>
          </a:p>
          <a:p>
            <a:pPr lvl="1">
              <a:lnSpc>
                <a:spcPct val="90000"/>
              </a:lnSpc>
              <a:spcBef>
                <a:spcPct val="50000"/>
              </a:spcBef>
              <a:buFont typeface="Wingdings" pitchFamily="2" charset="2"/>
              <a:buNone/>
            </a:pPr>
            <a:r>
              <a:rPr lang="en-IE" sz="1800" dirty="0">
                <a:latin typeface="Courier New" pitchFamily="49" charset="0"/>
              </a:rPr>
              <a:t>	</a:t>
            </a:r>
            <a:r>
              <a:rPr lang="en-GB" sz="1800" dirty="0">
                <a:latin typeface="Courier New" pitchFamily="49" charset="0"/>
              </a:rPr>
              <a:t>for ( int j=1; j&lt;=N; </a:t>
            </a:r>
            <a:r>
              <a:rPr lang="en-GB" sz="1800" dirty="0" err="1">
                <a:latin typeface="Courier New" pitchFamily="49" charset="0"/>
              </a:rPr>
              <a:t>j++</a:t>
            </a:r>
            <a:r>
              <a:rPr lang="en-GB" sz="1800" dirty="0">
                <a:latin typeface="Courier New" pitchFamily="49" charset="0"/>
              </a:rPr>
              <a:t> ) </a:t>
            </a:r>
            <a:endParaRPr lang="en-IE" sz="1800" dirty="0">
              <a:latin typeface="Courier New" pitchFamily="49" charset="0"/>
            </a:endParaRPr>
          </a:p>
          <a:p>
            <a:pPr lvl="1">
              <a:lnSpc>
                <a:spcPct val="90000"/>
              </a:lnSpc>
              <a:spcBef>
                <a:spcPct val="50000"/>
              </a:spcBef>
              <a:buFont typeface="Wingdings" pitchFamily="2" charset="2"/>
              <a:buNone/>
            </a:pPr>
            <a:r>
              <a:rPr lang="en-IE" sz="1800" dirty="0">
                <a:latin typeface="Courier New" pitchFamily="49" charset="0"/>
              </a:rPr>
              <a:t>		</a:t>
            </a:r>
            <a:r>
              <a:rPr lang="en-GB" sz="1800" dirty="0">
                <a:latin typeface="Courier New" pitchFamily="49" charset="0"/>
              </a:rPr>
              <a:t>product = product * j; </a:t>
            </a:r>
            <a:endParaRPr lang="en-IE" sz="1800" dirty="0">
              <a:latin typeface="Courier New" pitchFamily="49" charset="0"/>
            </a:endParaRPr>
          </a:p>
          <a:p>
            <a:pPr lvl="1">
              <a:lnSpc>
                <a:spcPct val="90000"/>
              </a:lnSpc>
              <a:spcBef>
                <a:spcPct val="50000"/>
              </a:spcBef>
              <a:buFont typeface="Wingdings" pitchFamily="2" charset="2"/>
              <a:buNone/>
            </a:pPr>
            <a:r>
              <a:rPr lang="en-IE" sz="1800" dirty="0">
                <a:latin typeface="Courier New" pitchFamily="49" charset="0"/>
              </a:rPr>
              <a:t>	</a:t>
            </a:r>
            <a:r>
              <a:rPr lang="en-GB" sz="1800" dirty="0">
                <a:latin typeface="Courier New" pitchFamily="49" charset="0"/>
              </a:rPr>
              <a:t>return product; </a:t>
            </a:r>
            <a:endParaRPr lang="en-IE" sz="1800" dirty="0">
              <a:latin typeface="Courier New" pitchFamily="49" charset="0"/>
            </a:endParaRPr>
          </a:p>
          <a:p>
            <a:pPr lvl="1">
              <a:lnSpc>
                <a:spcPct val="90000"/>
              </a:lnSpc>
              <a:spcBef>
                <a:spcPct val="0"/>
              </a:spcBef>
              <a:buFont typeface="Wingdings" pitchFamily="2" charset="2"/>
              <a:buNone/>
            </a:pPr>
            <a:r>
              <a:rPr lang="en-GB" sz="1800" dirty="0">
                <a:latin typeface="Courier New" pitchFamily="49" charset="0"/>
              </a:rPr>
              <a:t>}</a:t>
            </a:r>
            <a:r>
              <a:rPr lang="en-GB" dirty="0">
                <a:latin typeface="Courier New" pitchFamily="49" charset="0"/>
              </a:rPr>
              <a:t> </a:t>
            </a:r>
            <a:endParaRPr lang="en-IE" dirty="0">
              <a:latin typeface="Courier New" pitchFamily="49" charset="0"/>
            </a:endParaRPr>
          </a:p>
          <a:p>
            <a:endParaRPr lang="en-US" dirty="0"/>
          </a:p>
        </p:txBody>
      </p:sp>
    </p:spTree>
    <p:extLst>
      <p:ext uri="{BB962C8B-B14F-4D97-AF65-F5344CB8AC3E}">
        <p14:creationId xmlns:p14="http://schemas.microsoft.com/office/powerpoint/2010/main" val="3753099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248C4-6629-4FC3-E580-6DA160C7DF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2F2BC8-7A00-B811-E567-6FCBF16804F0}"/>
              </a:ext>
            </a:extLst>
          </p:cNvPr>
          <p:cNvSpPr>
            <a:spLocks noGrp="1"/>
          </p:cNvSpPr>
          <p:nvPr>
            <p:ph type="title"/>
          </p:nvPr>
        </p:nvSpPr>
        <p:spPr/>
        <p:txBody>
          <a:bodyPr/>
          <a:lstStyle/>
          <a:p>
            <a:r>
              <a:rPr lang="en-GB" dirty="0"/>
              <a:t>Recursive example</a:t>
            </a:r>
            <a:endParaRPr lang="en-US" dirty="0"/>
          </a:p>
        </p:txBody>
      </p:sp>
      <p:sp>
        <p:nvSpPr>
          <p:cNvPr id="3" name="Content Placeholder 2">
            <a:extLst>
              <a:ext uri="{FF2B5EF4-FFF2-40B4-BE49-F238E27FC236}">
                <a16:creationId xmlns:a16="http://schemas.microsoft.com/office/drawing/2014/main" id="{CE800C47-C26E-F59E-631F-B0112FE5B100}"/>
              </a:ext>
            </a:extLst>
          </p:cNvPr>
          <p:cNvSpPr>
            <a:spLocks noGrp="1"/>
          </p:cNvSpPr>
          <p:nvPr>
            <p:ph idx="1"/>
          </p:nvPr>
        </p:nvSpPr>
        <p:spPr>
          <a:xfrm>
            <a:off x="685801" y="2142067"/>
            <a:ext cx="3593122" cy="3649133"/>
          </a:xfrm>
        </p:spPr>
        <p:txBody>
          <a:bodyPr>
            <a:normAutofit lnSpcReduction="10000"/>
          </a:bodyPr>
          <a:lstStyle/>
          <a:p>
            <a:pPr marL="0" indent="0">
              <a:buNone/>
            </a:pPr>
            <a:r>
              <a:rPr lang="en-US" dirty="0"/>
              <a:t>However, we can do the same thing, using recursion </a:t>
            </a:r>
          </a:p>
          <a:p>
            <a:pPr marL="0" indent="0">
              <a:buNone/>
            </a:pPr>
            <a:r>
              <a:rPr lang="en-US" dirty="0"/>
              <a:t>Why are we able to use recursion?</a:t>
            </a:r>
          </a:p>
          <a:p>
            <a:pPr marL="0" indent="0" eaLnBrk="1" hangingPunct="1">
              <a:buNone/>
            </a:pPr>
            <a:r>
              <a:rPr lang="en-IE" dirty="0"/>
              <a:t>B</a:t>
            </a:r>
            <a:r>
              <a:rPr lang="en-IE" sz="1800" dirty="0"/>
              <a:t>ecause </a:t>
            </a:r>
            <a:r>
              <a:rPr lang="en-IE" sz="1800" dirty="0">
                <a:latin typeface="Courier New" pitchFamily="49" charset="0"/>
                <a:cs typeface="Courier New" pitchFamily="49" charset="0"/>
              </a:rPr>
              <a:t>factorial(5)</a:t>
            </a:r>
            <a:r>
              <a:rPr lang="en-IE" sz="1800" dirty="0"/>
              <a:t> = </a:t>
            </a:r>
            <a:r>
              <a:rPr lang="en-IE" sz="1800" dirty="0">
                <a:latin typeface="Courier New" pitchFamily="49" charset="0"/>
                <a:cs typeface="Courier New" pitchFamily="49" charset="0"/>
              </a:rPr>
              <a:t>factorial(4)</a:t>
            </a:r>
            <a:r>
              <a:rPr lang="en-IE" sz="1800" dirty="0"/>
              <a:t> x 5 and </a:t>
            </a:r>
            <a:r>
              <a:rPr lang="en-IE" sz="1800" dirty="0">
                <a:latin typeface="Courier New" pitchFamily="49" charset="0"/>
                <a:cs typeface="Courier New" pitchFamily="49" charset="0"/>
              </a:rPr>
              <a:t>factorial(4) = factorial(3)</a:t>
            </a:r>
            <a:r>
              <a:rPr lang="en-IE" sz="1800" dirty="0"/>
              <a:t> x 4 </a:t>
            </a:r>
          </a:p>
          <a:p>
            <a:pPr marL="0" indent="0" eaLnBrk="1" hangingPunct="1">
              <a:buNone/>
            </a:pPr>
            <a:r>
              <a:rPr lang="en-IE" dirty="0"/>
              <a:t>Remember -  recursion can be used to f</a:t>
            </a:r>
            <a:r>
              <a:rPr lang="en-IE" sz="1800" dirty="0"/>
              <a:t>igure out the answer to the smaller problem first and use this to figure out the answer to the bigger problem</a:t>
            </a:r>
          </a:p>
          <a:p>
            <a:pPr marL="0" indent="0">
              <a:buNone/>
            </a:pPr>
            <a:endParaRPr lang="en-US" dirty="0"/>
          </a:p>
        </p:txBody>
      </p:sp>
      <p:sp>
        <p:nvSpPr>
          <p:cNvPr id="4" name="Content Placeholder 2">
            <a:extLst>
              <a:ext uri="{FF2B5EF4-FFF2-40B4-BE49-F238E27FC236}">
                <a16:creationId xmlns:a16="http://schemas.microsoft.com/office/drawing/2014/main" id="{50BB629B-B45F-6957-A4DC-EDE04DFBB149}"/>
              </a:ext>
            </a:extLst>
          </p:cNvPr>
          <p:cNvSpPr txBox="1">
            <a:spLocks/>
          </p:cNvSpPr>
          <p:nvPr/>
        </p:nvSpPr>
        <p:spPr>
          <a:xfrm>
            <a:off x="5603631" y="2142067"/>
            <a:ext cx="6189784" cy="2650067"/>
          </a:xfrm>
          <a:prstGeom prst="rect">
            <a:avLst/>
          </a:prstGeom>
          <a:solidFill>
            <a:schemeClr val="accent1">
              <a:lumMod val="50000"/>
            </a:schemeClr>
          </a:solidFill>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lvl="1">
              <a:spcBef>
                <a:spcPct val="50000"/>
              </a:spcBef>
              <a:buFont typeface="Wingdings" pitchFamily="2" charset="2"/>
              <a:buNone/>
            </a:pPr>
            <a:r>
              <a:rPr lang="en-IE" sz="1800" dirty="0">
                <a:latin typeface="Courier New" pitchFamily="49" charset="0"/>
              </a:rPr>
              <a:t>public static </a:t>
            </a:r>
            <a:r>
              <a:rPr lang="en-GB" sz="1800" dirty="0">
                <a:latin typeface="Courier New" pitchFamily="49" charset="0"/>
              </a:rPr>
              <a:t>int factorial( int N ) { </a:t>
            </a:r>
            <a:endParaRPr lang="en-IE" sz="1800" dirty="0">
              <a:latin typeface="Courier New" pitchFamily="49" charset="0"/>
            </a:endParaRPr>
          </a:p>
          <a:p>
            <a:pPr lvl="1">
              <a:spcBef>
                <a:spcPct val="50000"/>
              </a:spcBef>
              <a:buFont typeface="Wingdings" pitchFamily="2" charset="2"/>
              <a:buNone/>
            </a:pPr>
            <a:r>
              <a:rPr lang="en-IE" sz="1800" dirty="0">
                <a:latin typeface="Courier New" pitchFamily="49" charset="0"/>
              </a:rPr>
              <a:t>	</a:t>
            </a:r>
            <a:r>
              <a:rPr lang="en-GB" sz="1800" dirty="0">
                <a:latin typeface="Courier New" pitchFamily="49" charset="0"/>
              </a:rPr>
              <a:t>return N * factorial( N-1 ) ; </a:t>
            </a:r>
          </a:p>
          <a:p>
            <a:pPr lvl="1">
              <a:spcBef>
                <a:spcPct val="50000"/>
              </a:spcBef>
              <a:buFont typeface="Wingdings" pitchFamily="2" charset="2"/>
              <a:buNone/>
            </a:pPr>
            <a:r>
              <a:rPr lang="en-GB" sz="1800" dirty="0">
                <a:latin typeface="Courier New" pitchFamily="49" charset="0"/>
              </a:rPr>
              <a:t>}</a:t>
            </a:r>
            <a:endParaRPr lang="en-US" dirty="0"/>
          </a:p>
        </p:txBody>
      </p:sp>
    </p:spTree>
    <p:extLst>
      <p:ext uri="{BB962C8B-B14F-4D97-AF65-F5344CB8AC3E}">
        <p14:creationId xmlns:p14="http://schemas.microsoft.com/office/powerpoint/2010/main" val="947869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BCE84-1880-61BD-C118-2742B67919DD}"/>
              </a:ext>
            </a:extLst>
          </p:cNvPr>
          <p:cNvSpPr>
            <a:spLocks noGrp="1"/>
          </p:cNvSpPr>
          <p:nvPr>
            <p:ph type="title"/>
          </p:nvPr>
        </p:nvSpPr>
        <p:spPr/>
        <p:txBody>
          <a:bodyPr/>
          <a:lstStyle/>
          <a:p>
            <a:r>
              <a:rPr lang="en-US" dirty="0"/>
              <a:t>Recursion</a:t>
            </a:r>
          </a:p>
        </p:txBody>
      </p:sp>
      <p:sp>
        <p:nvSpPr>
          <p:cNvPr id="3" name="Content Placeholder 2">
            <a:extLst>
              <a:ext uri="{FF2B5EF4-FFF2-40B4-BE49-F238E27FC236}">
                <a16:creationId xmlns:a16="http://schemas.microsoft.com/office/drawing/2014/main" id="{92D454D6-CB2A-7806-E9C2-B3D2BF2EAEC4}"/>
              </a:ext>
            </a:extLst>
          </p:cNvPr>
          <p:cNvSpPr>
            <a:spLocks noGrp="1"/>
          </p:cNvSpPr>
          <p:nvPr>
            <p:ph idx="1"/>
          </p:nvPr>
        </p:nvSpPr>
        <p:spPr>
          <a:xfrm>
            <a:off x="685801" y="2235853"/>
            <a:ext cx="4812322" cy="2969195"/>
          </a:xfrm>
          <a:solidFill>
            <a:schemeClr val="accent1">
              <a:lumMod val="50000"/>
            </a:schemeClr>
          </a:solidFill>
        </p:spPr>
        <p:txBody>
          <a:bodyPr/>
          <a:lstStyle/>
          <a:p>
            <a:pPr marL="0" indent="0" eaLnBrk="1" hangingPunct="1">
              <a:buNone/>
            </a:pPr>
            <a:r>
              <a:rPr lang="en-IE" sz="1800" dirty="0">
                <a:latin typeface="Courier New" pitchFamily="49" charset="0"/>
                <a:cs typeface="Courier New" pitchFamily="49" charset="0"/>
              </a:rPr>
              <a:t>factorial(5)</a:t>
            </a:r>
            <a:r>
              <a:rPr lang="en-IE" sz="1800" dirty="0"/>
              <a:t> = </a:t>
            </a:r>
            <a:r>
              <a:rPr lang="en-IE" sz="1800" dirty="0">
                <a:latin typeface="Courier New" pitchFamily="49" charset="0"/>
                <a:cs typeface="Courier New" pitchFamily="49" charset="0"/>
              </a:rPr>
              <a:t>factorial(4)</a:t>
            </a:r>
            <a:r>
              <a:rPr lang="en-IE" sz="1800" dirty="0"/>
              <a:t> x 5 and </a:t>
            </a:r>
          </a:p>
          <a:p>
            <a:pPr marL="0" indent="0" eaLnBrk="1" hangingPunct="1">
              <a:buNone/>
            </a:pPr>
            <a:r>
              <a:rPr lang="en-IE" sz="1800" dirty="0">
                <a:latin typeface="Courier New" pitchFamily="49" charset="0"/>
                <a:cs typeface="Courier New" pitchFamily="49" charset="0"/>
              </a:rPr>
              <a:t>factorial(4) = factorial(3)</a:t>
            </a:r>
            <a:r>
              <a:rPr lang="en-IE" sz="1800" dirty="0"/>
              <a:t> x 4 </a:t>
            </a:r>
          </a:p>
          <a:p>
            <a:pPr marL="0" indent="0">
              <a:buNone/>
            </a:pPr>
            <a:r>
              <a:rPr lang="en-IE" sz="1800" dirty="0">
                <a:latin typeface="Courier New" pitchFamily="49" charset="0"/>
                <a:cs typeface="Courier New" pitchFamily="49" charset="0"/>
              </a:rPr>
              <a:t>factorial(3) = factorial(2)</a:t>
            </a:r>
            <a:r>
              <a:rPr lang="en-IE" sz="1800" dirty="0"/>
              <a:t> x 3</a:t>
            </a:r>
          </a:p>
          <a:p>
            <a:pPr marL="0" indent="0">
              <a:buNone/>
            </a:pPr>
            <a:r>
              <a:rPr lang="en-IE" sz="1800" dirty="0">
                <a:latin typeface="Courier New" pitchFamily="49" charset="0"/>
                <a:cs typeface="Courier New" pitchFamily="49" charset="0"/>
              </a:rPr>
              <a:t>factorial(2) = factorial(1)</a:t>
            </a:r>
            <a:r>
              <a:rPr lang="en-IE" sz="1800" dirty="0"/>
              <a:t> x 2 </a:t>
            </a:r>
            <a:endParaRPr lang="en-IE" dirty="0"/>
          </a:p>
          <a:p>
            <a:pPr marL="0" indent="0">
              <a:buNone/>
            </a:pPr>
            <a:r>
              <a:rPr lang="en-IE" sz="1800" dirty="0">
                <a:latin typeface="Courier New" pitchFamily="49" charset="0"/>
                <a:cs typeface="Courier New" pitchFamily="49" charset="0"/>
              </a:rPr>
              <a:t>factorial(1) = 1 </a:t>
            </a:r>
            <a:r>
              <a:rPr lang="en-IE" sz="1800" dirty="0"/>
              <a:t>x 1 </a:t>
            </a:r>
          </a:p>
          <a:p>
            <a:pPr marL="0" indent="0">
              <a:buNone/>
            </a:pPr>
            <a:endParaRPr lang="en-US" dirty="0"/>
          </a:p>
        </p:txBody>
      </p:sp>
      <p:sp>
        <p:nvSpPr>
          <p:cNvPr id="4" name="Content Placeholder 2">
            <a:extLst>
              <a:ext uri="{FF2B5EF4-FFF2-40B4-BE49-F238E27FC236}">
                <a16:creationId xmlns:a16="http://schemas.microsoft.com/office/drawing/2014/main" id="{4D94A150-674B-4B8A-F409-6870466292F6}"/>
              </a:ext>
            </a:extLst>
          </p:cNvPr>
          <p:cNvSpPr txBox="1">
            <a:spLocks/>
          </p:cNvSpPr>
          <p:nvPr/>
        </p:nvSpPr>
        <p:spPr>
          <a:xfrm>
            <a:off x="6371494" y="2235853"/>
            <a:ext cx="4812322" cy="2556282"/>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t>Remember – we don’t get a answer for each of these stages like we do with the iterative example – instead we build up an equation to solve, until we reach the “bottom” – the base case.</a:t>
            </a:r>
          </a:p>
          <a:p>
            <a:pPr marL="0" indent="0">
              <a:buFont typeface="Arial"/>
              <a:buNone/>
            </a:pPr>
            <a:r>
              <a:rPr lang="en-US" dirty="0"/>
              <a:t>What do we mean by base case?</a:t>
            </a:r>
          </a:p>
        </p:txBody>
      </p:sp>
    </p:spTree>
    <p:extLst>
      <p:ext uri="{BB962C8B-B14F-4D97-AF65-F5344CB8AC3E}">
        <p14:creationId xmlns:p14="http://schemas.microsoft.com/office/powerpoint/2010/main" val="2141320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CBB198D-43A2-BD4A-A19F-B609DFC34803}">
  <we:reference id="3e0fcce7-415c-4081-926c-b4e449c650e4" version="1.1.0.2" store="EXCatalog" storeType="EXCatalog"/>
  <we:alternateReferences>
    <we:reference id="WA200004709" version="1.1.0.2" store="en-I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Celestial</Template>
  <TotalTime>34738</TotalTime>
  <Words>4262</Words>
  <Application>Microsoft Macintosh PowerPoint</Application>
  <PresentationFormat>Widescreen</PresentationFormat>
  <Paragraphs>508</Paragraphs>
  <Slides>57</Slides>
  <Notes>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57</vt:i4>
      </vt:variant>
    </vt:vector>
  </HeadingPairs>
  <TitlesOfParts>
    <vt:vector size="69" baseType="lpstr">
      <vt:lpstr>Arial Unicode MS</vt:lpstr>
      <vt:lpstr>Aptos</vt:lpstr>
      <vt:lpstr>Arial</vt:lpstr>
      <vt:lpstr>Calibri</vt:lpstr>
      <vt:lpstr>Calibri Light</vt:lpstr>
      <vt:lpstr>Comic Sans MS</vt:lpstr>
      <vt:lpstr>Courier New</vt:lpstr>
      <vt:lpstr>Menlo</vt:lpstr>
      <vt:lpstr>Wingdings</vt:lpstr>
      <vt:lpstr>Celestial</vt:lpstr>
      <vt:lpstr>Bitmap Image</vt:lpstr>
      <vt:lpstr>Worksheet</vt:lpstr>
      <vt:lpstr>CS210 - Data Structures and Algorithms 1</vt:lpstr>
      <vt:lpstr>PowerPoint Presentation</vt:lpstr>
      <vt:lpstr>Recursion</vt:lpstr>
      <vt:lpstr>Recursive Methods</vt:lpstr>
      <vt:lpstr>What happens?</vt:lpstr>
      <vt:lpstr>Recursion</vt:lpstr>
      <vt:lpstr>Iterative example</vt:lpstr>
      <vt:lpstr>Recursive example</vt:lpstr>
      <vt:lpstr>Recursion</vt:lpstr>
      <vt:lpstr>Base case</vt:lpstr>
      <vt:lpstr>Base case</vt:lpstr>
      <vt:lpstr>to calculate factorial(5):</vt:lpstr>
      <vt:lpstr>Recursion</vt:lpstr>
      <vt:lpstr>Example: Triangular Numbers</vt:lpstr>
      <vt:lpstr>Example</vt:lpstr>
      <vt:lpstr>Algorithm</vt:lpstr>
      <vt:lpstr>Triangle(5)</vt:lpstr>
      <vt:lpstr>Fibonacci Series</vt:lpstr>
      <vt:lpstr>The Efficiency of Recursion</vt:lpstr>
      <vt:lpstr>Call tree for computing fib(6) </vt:lpstr>
      <vt:lpstr>The efficiency of recursion</vt:lpstr>
      <vt:lpstr>Dynamic programming</vt:lpstr>
      <vt:lpstr>Dynamic programming</vt:lpstr>
      <vt:lpstr>Dynamic Programming</vt:lpstr>
      <vt:lpstr>Dynamic programming: bottom up</vt:lpstr>
      <vt:lpstr>Dynamic programming: Top-DOwn</vt:lpstr>
      <vt:lpstr>Remember Binary Search?</vt:lpstr>
      <vt:lpstr>Recursive Binary Search</vt:lpstr>
      <vt:lpstr>Recursive Binary Search</vt:lpstr>
      <vt:lpstr>Recursive Binary Search Method</vt:lpstr>
      <vt:lpstr>Divide and Conquer</vt:lpstr>
      <vt:lpstr>Towers of Hanoi</vt:lpstr>
      <vt:lpstr>Legend (OR marketing)</vt:lpstr>
      <vt:lpstr>TOWERS OF HANOI</vt:lpstr>
      <vt:lpstr>Recursive Algorithm</vt:lpstr>
      <vt:lpstr>Recursive Algorithm</vt:lpstr>
      <vt:lpstr>Java Implementation</vt:lpstr>
      <vt:lpstr>Output</vt:lpstr>
      <vt:lpstr>Palindromes</vt:lpstr>
      <vt:lpstr>Think Recursively!</vt:lpstr>
      <vt:lpstr>Palindromes</vt:lpstr>
      <vt:lpstr>Palindromes</vt:lpstr>
      <vt:lpstr>Raising to a power</vt:lpstr>
      <vt:lpstr>Raising to a power</vt:lpstr>
      <vt:lpstr>Mergesort</vt:lpstr>
      <vt:lpstr>MErgesort</vt:lpstr>
      <vt:lpstr>Merge Sort Example</vt:lpstr>
      <vt:lpstr>Merge Sort Example</vt:lpstr>
      <vt:lpstr>Merge example</vt:lpstr>
      <vt:lpstr>Merge example</vt:lpstr>
      <vt:lpstr>Merge example</vt:lpstr>
      <vt:lpstr>Merge example</vt:lpstr>
      <vt:lpstr>Merge example</vt:lpstr>
      <vt:lpstr>Java Implementation</vt:lpstr>
      <vt:lpstr>Java Implementation</vt:lpstr>
      <vt:lpstr>recMergeSort method</vt:lpstr>
      <vt:lpstr>MergeSort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Natalie Culligan</dc:creator>
  <cp:lastModifiedBy>Natalie Culligan</cp:lastModifiedBy>
  <cp:revision>616</cp:revision>
  <dcterms:created xsi:type="dcterms:W3CDTF">2024-09-19T16:35:54Z</dcterms:created>
  <dcterms:modified xsi:type="dcterms:W3CDTF">2024-12-01T10:02:27Z</dcterms:modified>
</cp:coreProperties>
</file>